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6" r:id="rId7"/>
    <p:sldId id="263" r:id="rId8"/>
    <p:sldId id="265" r:id="rId9"/>
    <p:sldId id="264" r:id="rId10"/>
    <p:sldId id="285" r:id="rId11"/>
    <p:sldId id="261" r:id="rId12"/>
    <p:sldId id="262" r:id="rId13"/>
    <p:sldId id="28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0E4DB-C926-4126-BA80-62101E867DFC}" v="2" dt="2020-09-18T03:17:38.848"/>
    <p1510:client id="{FD4E3275-7F48-4E61-9D39-3571E17CAD32}" v="3" dt="2020-09-18T14:58:55.6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jith Thadichi" userId="07ba884f069a40bc" providerId="LiveId" clId="{FD4E3275-7F48-4E61-9D39-3571E17CAD32}"/>
    <pc:docChg chg="undo custSel addSld delSld modSld sldOrd">
      <pc:chgData name="Biljith Thadichi" userId="07ba884f069a40bc" providerId="LiveId" clId="{FD4E3275-7F48-4E61-9D39-3571E17CAD32}" dt="2020-09-18T15:05:54.608" v="207" actId="20577"/>
      <pc:docMkLst>
        <pc:docMk/>
      </pc:docMkLst>
      <pc:sldChg chg="modSp mod">
        <pc:chgData name="Biljith Thadichi" userId="07ba884f069a40bc" providerId="LiveId" clId="{FD4E3275-7F48-4E61-9D39-3571E17CAD32}" dt="2020-09-18T14:44:52.385" v="31" actId="20577"/>
        <pc:sldMkLst>
          <pc:docMk/>
          <pc:sldMk cId="0" sldId="256"/>
        </pc:sldMkLst>
        <pc:spChg chg="mod">
          <ac:chgData name="Biljith Thadichi" userId="07ba884f069a40bc" providerId="LiveId" clId="{FD4E3275-7F48-4E61-9D39-3571E17CAD32}" dt="2020-09-18T14:44:52.385" v="31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Biljith Thadichi" userId="07ba884f069a40bc" providerId="LiveId" clId="{FD4E3275-7F48-4E61-9D39-3571E17CAD32}" dt="2020-09-18T14:45:33.614" v="33" actId="20577"/>
        <pc:sldMkLst>
          <pc:docMk/>
          <pc:sldMk cId="0" sldId="258"/>
        </pc:sldMkLst>
        <pc:spChg chg="mod">
          <ac:chgData name="Biljith Thadichi" userId="07ba884f069a40bc" providerId="LiveId" clId="{FD4E3275-7F48-4E61-9D39-3571E17CAD32}" dt="2020-09-18T14:45:33.614" v="33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Biljith Thadichi" userId="07ba884f069a40bc" providerId="LiveId" clId="{FD4E3275-7F48-4E61-9D39-3571E17CAD32}" dt="2020-09-18T14:47:34.278" v="34" actId="20577"/>
        <pc:sldMkLst>
          <pc:docMk/>
          <pc:sldMk cId="0" sldId="261"/>
        </pc:sldMkLst>
        <pc:spChg chg="mod">
          <ac:chgData name="Biljith Thadichi" userId="07ba884f069a40bc" providerId="LiveId" clId="{FD4E3275-7F48-4E61-9D39-3571E17CAD32}" dt="2020-09-18T14:47:34.278" v="34" actId="20577"/>
          <ac:spMkLst>
            <pc:docMk/>
            <pc:sldMk cId="0" sldId="261"/>
            <ac:spMk id="3" creationId="{00000000-0000-0000-0000-000000000000}"/>
          </ac:spMkLst>
        </pc:spChg>
      </pc:sldChg>
      <pc:sldChg chg="ord">
        <pc:chgData name="Biljith Thadichi" userId="07ba884f069a40bc" providerId="LiveId" clId="{FD4E3275-7F48-4E61-9D39-3571E17CAD32}" dt="2020-09-18T15:00:07.154" v="187"/>
        <pc:sldMkLst>
          <pc:docMk/>
          <pc:sldMk cId="0" sldId="263"/>
        </pc:sldMkLst>
      </pc:sldChg>
      <pc:sldChg chg="ord">
        <pc:chgData name="Biljith Thadichi" userId="07ba884f069a40bc" providerId="LiveId" clId="{FD4E3275-7F48-4E61-9D39-3571E17CAD32}" dt="2020-09-18T14:59:50.457" v="185"/>
        <pc:sldMkLst>
          <pc:docMk/>
          <pc:sldMk cId="0" sldId="264"/>
        </pc:sldMkLst>
      </pc:sldChg>
      <pc:sldChg chg="ord">
        <pc:chgData name="Biljith Thadichi" userId="07ba884f069a40bc" providerId="LiveId" clId="{FD4E3275-7F48-4E61-9D39-3571E17CAD32}" dt="2020-09-18T15:00:09.608" v="189"/>
        <pc:sldMkLst>
          <pc:docMk/>
          <pc:sldMk cId="0" sldId="265"/>
        </pc:sldMkLst>
      </pc:sldChg>
      <pc:sldChg chg="ord">
        <pc:chgData name="Biljith Thadichi" userId="07ba884f069a40bc" providerId="LiveId" clId="{FD4E3275-7F48-4E61-9D39-3571E17CAD32}" dt="2020-09-18T14:53:02.978" v="36"/>
        <pc:sldMkLst>
          <pc:docMk/>
          <pc:sldMk cId="0" sldId="266"/>
        </pc:sldMkLst>
      </pc:sldChg>
      <pc:sldChg chg="modNotesTx">
        <pc:chgData name="Biljith Thadichi" userId="07ba884f069a40bc" providerId="LiveId" clId="{FD4E3275-7F48-4E61-9D39-3571E17CAD32}" dt="2020-09-18T15:01:27.488" v="200" actId="20577"/>
        <pc:sldMkLst>
          <pc:docMk/>
          <pc:sldMk cId="0" sldId="273"/>
        </pc:sldMkLst>
      </pc:sldChg>
      <pc:sldChg chg="modSp mod">
        <pc:chgData name="Biljith Thadichi" userId="07ba884f069a40bc" providerId="LiveId" clId="{FD4E3275-7F48-4E61-9D39-3571E17CAD32}" dt="2020-09-18T15:03:00.946" v="202" actId="20577"/>
        <pc:sldMkLst>
          <pc:docMk/>
          <pc:sldMk cId="0" sldId="278"/>
        </pc:sldMkLst>
        <pc:spChg chg="mod">
          <ac:chgData name="Biljith Thadichi" userId="07ba884f069a40bc" providerId="LiveId" clId="{FD4E3275-7F48-4E61-9D39-3571E17CAD32}" dt="2020-09-18T15:03:00.946" v="202" actId="20577"/>
          <ac:spMkLst>
            <pc:docMk/>
            <pc:sldMk cId="0" sldId="278"/>
            <ac:spMk id="3" creationId="{00000000-0000-0000-0000-000000000000}"/>
          </ac:spMkLst>
        </pc:spChg>
      </pc:sldChg>
      <pc:sldChg chg="modSp mod">
        <pc:chgData name="Biljith Thadichi" userId="07ba884f069a40bc" providerId="LiveId" clId="{FD4E3275-7F48-4E61-9D39-3571E17CAD32}" dt="2020-09-18T15:05:54.608" v="207" actId="20577"/>
        <pc:sldMkLst>
          <pc:docMk/>
          <pc:sldMk cId="0" sldId="284"/>
        </pc:sldMkLst>
        <pc:spChg chg="mod">
          <ac:chgData name="Biljith Thadichi" userId="07ba884f069a40bc" providerId="LiveId" clId="{FD4E3275-7F48-4E61-9D39-3571E17CAD32}" dt="2020-09-18T15:05:54.608" v="207" actId="20577"/>
          <ac:spMkLst>
            <pc:docMk/>
            <pc:sldMk cId="0" sldId="284"/>
            <ac:spMk id="3" creationId="{00000000-0000-0000-0000-000000000000}"/>
          </ac:spMkLst>
        </pc:spChg>
      </pc:sldChg>
      <pc:sldChg chg="new del">
        <pc:chgData name="Biljith Thadichi" userId="07ba884f069a40bc" providerId="LiveId" clId="{FD4E3275-7F48-4E61-9D39-3571E17CAD32}" dt="2020-09-18T14:53:48.306" v="38" actId="2696"/>
        <pc:sldMkLst>
          <pc:docMk/>
          <pc:sldMk cId="216592597" sldId="285"/>
        </pc:sldMkLst>
      </pc:sldChg>
      <pc:sldChg chg="addSp delSp modSp add mod">
        <pc:chgData name="Biljith Thadichi" userId="07ba884f069a40bc" providerId="LiveId" clId="{FD4E3275-7F48-4E61-9D39-3571E17CAD32}" dt="2020-09-18T14:55:24.921" v="145" actId="478"/>
        <pc:sldMkLst>
          <pc:docMk/>
          <pc:sldMk cId="1625073992" sldId="285"/>
        </pc:sldMkLst>
        <pc:spChg chg="mod">
          <ac:chgData name="Biljith Thadichi" userId="07ba884f069a40bc" providerId="LiveId" clId="{FD4E3275-7F48-4E61-9D39-3571E17CAD32}" dt="2020-09-18T14:54:18.153" v="62" actId="20577"/>
          <ac:spMkLst>
            <pc:docMk/>
            <pc:sldMk cId="1625073992" sldId="285"/>
            <ac:spMk id="2" creationId="{00000000-0000-0000-0000-000000000000}"/>
          </ac:spMkLst>
        </pc:spChg>
        <pc:spChg chg="add del mod">
          <ac:chgData name="Biljith Thadichi" userId="07ba884f069a40bc" providerId="LiveId" clId="{FD4E3275-7F48-4E61-9D39-3571E17CAD32}" dt="2020-09-18T14:55:18.058" v="144" actId="20577"/>
          <ac:spMkLst>
            <pc:docMk/>
            <pc:sldMk cId="1625073992" sldId="285"/>
            <ac:spMk id="3" creationId="{00000000-0000-0000-0000-000000000000}"/>
          </ac:spMkLst>
        </pc:spChg>
        <pc:spChg chg="del">
          <ac:chgData name="Biljith Thadichi" userId="07ba884f069a40bc" providerId="LiveId" clId="{FD4E3275-7F48-4E61-9D39-3571E17CAD32}" dt="2020-09-18T14:55:24.921" v="145" actId="478"/>
          <ac:spMkLst>
            <pc:docMk/>
            <pc:sldMk cId="1625073992" sldId="285"/>
            <ac:spMk id="4" creationId="{00000000-0000-0000-0000-000000000000}"/>
          </ac:spMkLst>
        </pc:spChg>
      </pc:sldChg>
      <pc:sldChg chg="addSp delSp modSp add mod modNotesTx">
        <pc:chgData name="Biljith Thadichi" userId="07ba884f069a40bc" providerId="LiveId" clId="{FD4E3275-7F48-4E61-9D39-3571E17CAD32}" dt="2020-09-18T14:59:26.904" v="183" actId="20577"/>
        <pc:sldMkLst>
          <pc:docMk/>
          <pc:sldMk cId="1423431676" sldId="286"/>
        </pc:sldMkLst>
        <pc:spChg chg="add del">
          <ac:chgData name="Biljith Thadichi" userId="07ba884f069a40bc" providerId="LiveId" clId="{FD4E3275-7F48-4E61-9D39-3571E17CAD32}" dt="2020-09-18T14:57:51.945" v="153"/>
          <ac:spMkLst>
            <pc:docMk/>
            <pc:sldMk cId="1423431676" sldId="286"/>
            <ac:spMk id="10" creationId="{0A72D3FF-090B-4D65-9812-D250154A7A13}"/>
          </ac:spMkLst>
        </pc:spChg>
        <pc:grpChg chg="del">
          <ac:chgData name="Biljith Thadichi" userId="07ba884f069a40bc" providerId="LiveId" clId="{FD4E3275-7F48-4E61-9D39-3571E17CAD32}" dt="2020-09-18T14:57:49.432" v="151" actId="478"/>
          <ac:grpSpMkLst>
            <pc:docMk/>
            <pc:sldMk cId="1423431676" sldId="286"/>
            <ac:grpSpMk id="3" creationId="{00000000-0000-0000-0000-000000000000}"/>
          </ac:grpSpMkLst>
        </pc:grpChg>
        <pc:picChg chg="add mod">
          <ac:chgData name="Biljith Thadichi" userId="07ba884f069a40bc" providerId="LiveId" clId="{FD4E3275-7F48-4E61-9D39-3571E17CAD32}" dt="2020-09-18T14:59:08.761" v="160" actId="1076"/>
          <ac:picMkLst>
            <pc:docMk/>
            <pc:sldMk cId="1423431676" sldId="286"/>
            <ac:picMk id="12" creationId="{90943CE2-64F9-4F86-AD9D-B5D9106CBC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86773-8871-42CD-9632-CB92000B9977}" type="datetimeFigureOut">
              <a:rPr lang="en-IN" smtClean="0"/>
              <a:t>18-09-2020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0E348-76EE-433E-B529-05A272AB3A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48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Designated initializer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0E348-76EE-433E-B529-05A272AB3A3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84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Can have two processes run the same program. They might have the same text section but they are two different processes.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0E348-76EE-433E-B529-05A272AB3A3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14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Registers like program counter, accumulator, general purpose registers.</a:t>
            </a:r>
          </a:p>
          <a:p>
            <a:endParaRPr lang="en-IN" dirty="0"/>
          </a:p>
          <a:p>
            <a:r>
              <a:rPr lang="en-IN" dirty="0"/>
              <a:t>CPU scheduling info – Process priority, pointers to scheduling queues.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0E348-76EE-433E-B529-05A272AB3A3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38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Only one process can be running on one processor at any given time on one CPU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0E348-76EE-433E-B529-05A272AB3A3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4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https://www.linux.com/news/discover-possibilities-proc-directory/</a:t>
            </a:r>
          </a:p>
          <a:p>
            <a:r>
              <a:rPr lang="en-IN" dirty="0"/>
              <a:t>The virtual files are owned by the person who ran the program.</a:t>
            </a:r>
          </a:p>
          <a:p>
            <a:endParaRPr lang="en-I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cmdline</a:t>
            </a:r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: Contains the command that started the process, with all its parameters.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cwd</a:t>
            </a:r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: A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symlink</a:t>
            </a:r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to the current working directory (CWD) for the process; exe links to the process executable, and root links to its root directory.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environ</a:t>
            </a:r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: Shows all environment variables for the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fd</a:t>
            </a:r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: Contains all file descriptors for a process, showing which files or devices it is using.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maps,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statm</a:t>
            </a:r>
            <a:r>
              <a:rPr lang="en-US" b="1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, and mem</a:t>
            </a:r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: Deal with the memory in use by the process.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stat and status</a:t>
            </a:r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: Provide information about the status of the process, but the latter is far clearer than the former.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0E348-76EE-433E-B529-05A272AB3A3E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1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Talk about /proc/self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00E348-76EE-433E-B529-05A272AB3A3E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723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7390" y="711200"/>
            <a:ext cx="7729219" cy="528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096000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58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74522" y="6286390"/>
            <a:ext cx="1614795" cy="316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7200" y="6172409"/>
            <a:ext cx="444500" cy="429259"/>
          </a:xfrm>
          <a:custGeom>
            <a:avLst/>
            <a:gdLst/>
            <a:ahLst/>
            <a:cxnLst/>
            <a:rect l="l" t="t" r="r" b="b"/>
            <a:pathLst>
              <a:path w="444500" h="429259">
                <a:moveTo>
                  <a:pt x="262384" y="0"/>
                </a:moveTo>
                <a:lnTo>
                  <a:pt x="58911" y="0"/>
                </a:lnTo>
                <a:lnTo>
                  <a:pt x="0" y="58841"/>
                </a:lnTo>
                <a:lnTo>
                  <a:pt x="0" y="261964"/>
                </a:lnTo>
                <a:lnTo>
                  <a:pt x="58911" y="320762"/>
                </a:lnTo>
                <a:lnTo>
                  <a:pt x="123533" y="320762"/>
                </a:lnTo>
                <a:lnTo>
                  <a:pt x="123533" y="370191"/>
                </a:lnTo>
                <a:lnTo>
                  <a:pt x="182913" y="429064"/>
                </a:lnTo>
                <a:lnTo>
                  <a:pt x="354608" y="429064"/>
                </a:lnTo>
                <a:lnTo>
                  <a:pt x="414139" y="370244"/>
                </a:lnTo>
                <a:lnTo>
                  <a:pt x="414139" y="212891"/>
                </a:lnTo>
                <a:lnTo>
                  <a:pt x="444456" y="212891"/>
                </a:lnTo>
                <a:lnTo>
                  <a:pt x="444456" y="108135"/>
                </a:lnTo>
                <a:lnTo>
                  <a:pt x="321106" y="108135"/>
                </a:lnTo>
                <a:lnTo>
                  <a:pt x="321106" y="58851"/>
                </a:lnTo>
                <a:lnTo>
                  <a:pt x="262384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63304" y="6178509"/>
            <a:ext cx="432434" cy="417195"/>
          </a:xfrm>
          <a:custGeom>
            <a:avLst/>
            <a:gdLst/>
            <a:ahLst/>
            <a:cxnLst/>
            <a:rect l="l" t="t" r="r" b="b"/>
            <a:pathLst>
              <a:path w="432434" h="417195">
                <a:moveTo>
                  <a:pt x="253763" y="0"/>
                </a:moveTo>
                <a:lnTo>
                  <a:pt x="55317" y="0"/>
                </a:lnTo>
                <a:lnTo>
                  <a:pt x="0" y="55279"/>
                </a:lnTo>
                <a:lnTo>
                  <a:pt x="0" y="253305"/>
                </a:lnTo>
                <a:lnTo>
                  <a:pt x="55317" y="308568"/>
                </a:lnTo>
                <a:lnTo>
                  <a:pt x="123543" y="308568"/>
                </a:lnTo>
                <a:lnTo>
                  <a:pt x="123543" y="361580"/>
                </a:lnTo>
                <a:lnTo>
                  <a:pt x="179303" y="416843"/>
                </a:lnTo>
                <a:lnTo>
                  <a:pt x="346004" y="416843"/>
                </a:lnTo>
                <a:lnTo>
                  <a:pt x="401924" y="361580"/>
                </a:lnTo>
                <a:lnTo>
                  <a:pt x="401924" y="200719"/>
                </a:lnTo>
                <a:lnTo>
                  <a:pt x="432237" y="200719"/>
                </a:lnTo>
                <a:lnTo>
                  <a:pt x="432237" y="108145"/>
                </a:lnTo>
                <a:lnTo>
                  <a:pt x="308886" y="108145"/>
                </a:lnTo>
                <a:lnTo>
                  <a:pt x="308886" y="55284"/>
                </a:lnTo>
                <a:lnTo>
                  <a:pt x="25376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78541" y="6193767"/>
            <a:ext cx="401955" cy="386715"/>
          </a:xfrm>
          <a:custGeom>
            <a:avLst/>
            <a:gdLst/>
            <a:ahLst/>
            <a:cxnLst/>
            <a:rect l="l" t="t" r="r" b="b"/>
            <a:pathLst>
              <a:path w="401955" h="386715">
                <a:moveTo>
                  <a:pt x="232174" y="0"/>
                </a:moveTo>
                <a:lnTo>
                  <a:pt x="46405" y="0"/>
                </a:lnTo>
                <a:lnTo>
                  <a:pt x="0" y="46335"/>
                </a:lnTo>
                <a:lnTo>
                  <a:pt x="0" y="231721"/>
                </a:lnTo>
                <a:lnTo>
                  <a:pt x="46405" y="278036"/>
                </a:lnTo>
                <a:lnTo>
                  <a:pt x="123554" y="278036"/>
                </a:lnTo>
                <a:lnTo>
                  <a:pt x="123554" y="339953"/>
                </a:lnTo>
                <a:lnTo>
                  <a:pt x="170348" y="386327"/>
                </a:lnTo>
                <a:lnTo>
                  <a:pt x="324506" y="386327"/>
                </a:lnTo>
                <a:lnTo>
                  <a:pt x="371424" y="339953"/>
                </a:lnTo>
                <a:lnTo>
                  <a:pt x="371424" y="170181"/>
                </a:lnTo>
                <a:lnTo>
                  <a:pt x="401763" y="170181"/>
                </a:lnTo>
                <a:lnTo>
                  <a:pt x="401763" y="108145"/>
                </a:lnTo>
                <a:lnTo>
                  <a:pt x="308709" y="108145"/>
                </a:lnTo>
                <a:lnTo>
                  <a:pt x="308709" y="324366"/>
                </a:lnTo>
                <a:lnTo>
                  <a:pt x="185574" y="324366"/>
                </a:lnTo>
                <a:lnTo>
                  <a:pt x="185574" y="278036"/>
                </a:lnTo>
                <a:lnTo>
                  <a:pt x="232174" y="278036"/>
                </a:lnTo>
                <a:lnTo>
                  <a:pt x="278413" y="231721"/>
                </a:lnTo>
                <a:lnTo>
                  <a:pt x="278413" y="170181"/>
                </a:lnTo>
                <a:lnTo>
                  <a:pt x="216388" y="170181"/>
                </a:lnTo>
                <a:lnTo>
                  <a:pt x="216388" y="216161"/>
                </a:lnTo>
                <a:lnTo>
                  <a:pt x="185574" y="216161"/>
                </a:lnTo>
                <a:lnTo>
                  <a:pt x="185574" y="108145"/>
                </a:lnTo>
                <a:lnTo>
                  <a:pt x="92784" y="108145"/>
                </a:lnTo>
                <a:lnTo>
                  <a:pt x="92784" y="170181"/>
                </a:lnTo>
                <a:lnTo>
                  <a:pt x="123554" y="170181"/>
                </a:lnTo>
                <a:lnTo>
                  <a:pt x="123554" y="216161"/>
                </a:lnTo>
                <a:lnTo>
                  <a:pt x="61895" y="216161"/>
                </a:lnTo>
                <a:lnTo>
                  <a:pt x="61895" y="61443"/>
                </a:lnTo>
                <a:lnTo>
                  <a:pt x="216388" y="61443"/>
                </a:lnTo>
                <a:lnTo>
                  <a:pt x="216388" y="108145"/>
                </a:lnTo>
                <a:lnTo>
                  <a:pt x="278413" y="108145"/>
                </a:lnTo>
                <a:lnTo>
                  <a:pt x="278413" y="46352"/>
                </a:lnTo>
                <a:lnTo>
                  <a:pt x="232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86181" y="6201397"/>
            <a:ext cx="386715" cy="371475"/>
          </a:xfrm>
          <a:custGeom>
            <a:avLst/>
            <a:gdLst/>
            <a:ahLst/>
            <a:cxnLst/>
            <a:rect l="l" t="t" r="r" b="b"/>
            <a:pathLst>
              <a:path w="386715" h="371475">
                <a:moveTo>
                  <a:pt x="221377" y="0"/>
                </a:moveTo>
                <a:lnTo>
                  <a:pt x="41933" y="0"/>
                </a:lnTo>
                <a:lnTo>
                  <a:pt x="0" y="41874"/>
                </a:lnTo>
                <a:lnTo>
                  <a:pt x="0" y="220955"/>
                </a:lnTo>
                <a:lnTo>
                  <a:pt x="41912" y="262771"/>
                </a:lnTo>
                <a:lnTo>
                  <a:pt x="123554" y="262771"/>
                </a:lnTo>
                <a:lnTo>
                  <a:pt x="123554" y="329134"/>
                </a:lnTo>
                <a:lnTo>
                  <a:pt x="165865" y="371095"/>
                </a:lnTo>
                <a:lnTo>
                  <a:pt x="313719" y="371095"/>
                </a:lnTo>
                <a:lnTo>
                  <a:pt x="356165" y="329112"/>
                </a:lnTo>
                <a:lnTo>
                  <a:pt x="356165" y="154943"/>
                </a:lnTo>
                <a:lnTo>
                  <a:pt x="386472" y="154943"/>
                </a:lnTo>
                <a:lnTo>
                  <a:pt x="386472" y="108165"/>
                </a:lnTo>
                <a:lnTo>
                  <a:pt x="308698" y="108165"/>
                </a:lnTo>
                <a:lnTo>
                  <a:pt x="308698" y="324344"/>
                </a:lnTo>
                <a:lnTo>
                  <a:pt x="170283" y="324344"/>
                </a:lnTo>
                <a:lnTo>
                  <a:pt x="170283" y="262771"/>
                </a:lnTo>
                <a:lnTo>
                  <a:pt x="221377" y="262771"/>
                </a:lnTo>
                <a:lnTo>
                  <a:pt x="263133" y="220955"/>
                </a:lnTo>
                <a:lnTo>
                  <a:pt x="263133" y="170191"/>
                </a:lnTo>
                <a:lnTo>
                  <a:pt x="216398" y="170191"/>
                </a:lnTo>
                <a:lnTo>
                  <a:pt x="216398" y="216155"/>
                </a:lnTo>
                <a:lnTo>
                  <a:pt x="170283" y="216155"/>
                </a:lnTo>
                <a:lnTo>
                  <a:pt x="170283" y="108165"/>
                </a:lnTo>
                <a:lnTo>
                  <a:pt x="92773" y="108165"/>
                </a:lnTo>
                <a:lnTo>
                  <a:pt x="92773" y="154943"/>
                </a:lnTo>
                <a:lnTo>
                  <a:pt x="123554" y="154943"/>
                </a:lnTo>
                <a:lnTo>
                  <a:pt x="123554" y="216155"/>
                </a:lnTo>
                <a:lnTo>
                  <a:pt x="46637" y="216155"/>
                </a:lnTo>
                <a:lnTo>
                  <a:pt x="46637" y="46194"/>
                </a:lnTo>
                <a:lnTo>
                  <a:pt x="216398" y="46194"/>
                </a:lnTo>
                <a:lnTo>
                  <a:pt x="216398" y="92891"/>
                </a:lnTo>
                <a:lnTo>
                  <a:pt x="263133" y="92891"/>
                </a:lnTo>
                <a:lnTo>
                  <a:pt x="263133" y="41874"/>
                </a:lnTo>
                <a:lnTo>
                  <a:pt x="221377" y="0"/>
                </a:lnTo>
                <a:close/>
              </a:path>
            </a:pathLst>
          </a:custGeom>
          <a:solidFill>
            <a:srgbClr val="CFB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17966" y="2417224"/>
            <a:ext cx="5108066" cy="683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1730" y="1478700"/>
            <a:ext cx="7905750" cy="3291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11625" y="6449957"/>
            <a:ext cx="921385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70240" y="6449957"/>
            <a:ext cx="19050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9681" y="2332735"/>
            <a:ext cx="6625590" cy="115316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347595" marR="5080" indent="-2335530">
              <a:lnSpc>
                <a:spcPts val="4200"/>
              </a:lnSpc>
              <a:spcBef>
                <a:spcPts val="640"/>
              </a:spcBef>
            </a:pPr>
            <a:r>
              <a:rPr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CSCI-3753: </a:t>
            </a:r>
            <a:r>
              <a:rPr sz="3900" b="1" spc="-10" dirty="0">
                <a:solidFill>
                  <a:srgbClr val="002060"/>
                </a:solidFill>
                <a:latin typeface="Times New Roman"/>
                <a:cs typeface="Times New Roman"/>
              </a:rPr>
              <a:t>Operating </a:t>
            </a:r>
            <a:r>
              <a:rPr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Systems  </a:t>
            </a:r>
            <a:r>
              <a:rPr sz="3900" b="1" spc="-10" dirty="0">
                <a:solidFill>
                  <a:srgbClr val="002060"/>
                </a:solidFill>
                <a:latin typeface="Times New Roman"/>
                <a:cs typeface="Times New Roman"/>
              </a:rPr>
              <a:t>Fall</a:t>
            </a:r>
            <a:r>
              <a:rPr sz="3900" b="1" spc="-15" dirty="0">
                <a:solidFill>
                  <a:srgbClr val="002060"/>
                </a:solidFill>
                <a:latin typeface="Times New Roman"/>
                <a:cs typeface="Times New Roman"/>
              </a:rPr>
              <a:t> 2019</a:t>
            </a:r>
            <a:endParaRPr sz="3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3705" y="3962400"/>
            <a:ext cx="3196590" cy="187974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lang="en-US" sz="2300" b="1" spc="10" dirty="0">
                <a:solidFill>
                  <a:srgbClr val="002060"/>
                </a:solidFill>
                <a:latin typeface="Times New Roman"/>
                <a:cs typeface="Times New Roman"/>
              </a:rPr>
              <a:t>Biljith Thadichi</a:t>
            </a:r>
            <a:endParaRPr lang="en-US" sz="2300" dirty="0">
              <a:latin typeface="Times New Roman"/>
              <a:cs typeface="Times New Roman"/>
            </a:endParaRPr>
          </a:p>
          <a:p>
            <a:pPr marL="12065" marR="5080" algn="ctr">
              <a:lnSpc>
                <a:spcPts val="2710"/>
              </a:lnSpc>
              <a:spcBef>
                <a:spcPts val="180"/>
              </a:spcBef>
            </a:pPr>
            <a:r>
              <a:rPr lang="en-US" sz="1700" b="1" spc="20" dirty="0">
                <a:solidFill>
                  <a:srgbClr val="002060"/>
                </a:solidFill>
                <a:latin typeface="Times New Roman"/>
                <a:cs typeface="Times New Roman"/>
              </a:rPr>
              <a:t>Department </a:t>
            </a:r>
            <a:r>
              <a:rPr lang="en-US" sz="1700" b="1" spc="1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lang="en-US" sz="1700" b="1" spc="20" dirty="0">
                <a:solidFill>
                  <a:srgbClr val="002060"/>
                </a:solidFill>
                <a:latin typeface="Times New Roman"/>
                <a:cs typeface="Times New Roman"/>
              </a:rPr>
              <a:t>Computer</a:t>
            </a:r>
            <a:r>
              <a:rPr lang="en-US" sz="1700" b="1" spc="-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Science  University </a:t>
            </a:r>
            <a:r>
              <a:rPr lang="en-US" sz="1700" b="1" spc="10" dirty="0">
                <a:solidFill>
                  <a:srgbClr val="002060"/>
                </a:solidFill>
                <a:latin typeface="Times New Roman"/>
                <a:cs typeface="Times New Roman"/>
              </a:rPr>
              <a:t>of </a:t>
            </a:r>
            <a:r>
              <a:rPr lang="en-US"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Colorado</a:t>
            </a:r>
            <a:r>
              <a:rPr lang="en-US" sz="1700" b="1" spc="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Boulder</a:t>
            </a:r>
          </a:p>
          <a:p>
            <a:pPr marL="12065" marR="5080" algn="ctr">
              <a:lnSpc>
                <a:spcPts val="2710"/>
              </a:lnSpc>
              <a:spcBef>
                <a:spcPts val="180"/>
              </a:spcBef>
            </a:pPr>
            <a:r>
              <a:rPr lang="en-US" sz="1700" b="1" spc="15" dirty="0">
                <a:solidFill>
                  <a:srgbClr val="002060"/>
                </a:solidFill>
                <a:latin typeface="Times New Roman"/>
                <a:cs typeface="Times New Roman"/>
              </a:rPr>
              <a:t>Slides based on presentation by Abigail Fernandes</a:t>
            </a:r>
            <a:endParaRPr lang="en-US" sz="17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0231" y="356615"/>
            <a:ext cx="1569720" cy="1149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26871"/>
            <a:ext cx="70104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300" spc="-15" dirty="0" err="1"/>
              <a:t>register_chrdev</a:t>
            </a:r>
            <a:r>
              <a:rPr lang="en-IN" sz="3300" spc="-15" dirty="0"/>
              <a:t>()</a:t>
            </a:r>
            <a:endParaRPr sz="3300" dirty="0"/>
          </a:p>
        </p:txBody>
      </p:sp>
      <p:sp>
        <p:nvSpPr>
          <p:cNvPr id="3" name="object 3"/>
          <p:cNvSpPr txBox="1"/>
          <p:nvPr/>
        </p:nvSpPr>
        <p:spPr>
          <a:xfrm>
            <a:off x="1192530" y="1881320"/>
            <a:ext cx="7680959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41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100" spc="-5" dirty="0">
                <a:solidFill>
                  <a:srgbClr val="0070C0"/>
                </a:solidFill>
                <a:latin typeface="Calibri"/>
                <a:cs typeface="Calibri"/>
              </a:rPr>
              <a:t>Major number</a:t>
            </a:r>
          </a:p>
          <a:p>
            <a:pPr marL="355600" indent="-342900">
              <a:lnSpc>
                <a:spcPts val="241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100" spc="-5" dirty="0">
                <a:solidFill>
                  <a:srgbClr val="0070C0"/>
                </a:solidFill>
                <a:latin typeface="Calibri"/>
                <a:cs typeface="Calibri"/>
              </a:rPr>
              <a:t>Unique name</a:t>
            </a:r>
          </a:p>
          <a:p>
            <a:pPr marL="355600" indent="-342900">
              <a:lnSpc>
                <a:spcPts val="241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100" spc="-5" dirty="0">
                <a:solidFill>
                  <a:srgbClr val="0070C0"/>
                </a:solidFill>
                <a:latin typeface="Calibri"/>
                <a:cs typeface="Calibri"/>
              </a:rPr>
              <a:t>Pointer to file operations struct</a:t>
            </a:r>
            <a:endParaRPr lang="en-US" sz="29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10</a:t>
            </a:fld>
            <a:endParaRPr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07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50933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File </a:t>
            </a:r>
            <a:r>
              <a:rPr sz="3300" spc="-15" dirty="0"/>
              <a:t>Operations </a:t>
            </a:r>
            <a:r>
              <a:rPr sz="3300" spc="-25" dirty="0"/>
              <a:t>Data </a:t>
            </a:r>
            <a:r>
              <a:rPr sz="3300" spc="-10" dirty="0"/>
              <a:t>Structure</a:t>
            </a:r>
            <a:endParaRPr sz="33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11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735327"/>
            <a:ext cx="7378065" cy="246464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Defined </a:t>
            </a:r>
            <a:r>
              <a:rPr sz="2100" dirty="0">
                <a:latin typeface="Calibri"/>
                <a:cs typeface="Calibri"/>
              </a:rPr>
              <a:t>in</a:t>
            </a:r>
            <a:r>
              <a:rPr sz="21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21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/linux/fs.h</a:t>
            </a:r>
            <a:endParaRPr sz="2100" dirty="0">
              <a:latin typeface="Calibri"/>
              <a:cs typeface="Calibri"/>
            </a:endParaRPr>
          </a:p>
          <a:p>
            <a:pPr marL="698500">
              <a:lnSpc>
                <a:spcPct val="100000"/>
              </a:lnSpc>
              <a:spcBef>
                <a:spcPts val="575"/>
              </a:spcBef>
            </a:pPr>
            <a:r>
              <a:rPr sz="2100" b="1" spc="-5" dirty="0">
                <a:solidFill>
                  <a:srgbClr val="1F4E79"/>
                </a:solidFill>
                <a:latin typeface="Calibri"/>
                <a:cs typeface="Calibri"/>
              </a:rPr>
              <a:t>vim /lib/modules/$(uname</a:t>
            </a:r>
            <a:r>
              <a:rPr sz="2100" b="1" spc="1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100" b="1" spc="-10" dirty="0">
                <a:solidFill>
                  <a:srgbClr val="1F4E79"/>
                </a:solidFill>
                <a:latin typeface="Calibri"/>
                <a:cs typeface="Calibri"/>
              </a:rPr>
              <a:t>-r)/build/include/linux/fs.h</a:t>
            </a:r>
            <a:endParaRPr sz="2100" dirty="0">
              <a:latin typeface="Calibri"/>
              <a:cs typeface="Calibri"/>
            </a:endParaRPr>
          </a:p>
          <a:p>
            <a:pPr marL="184150" marR="5080" indent="-171450">
              <a:lnSpc>
                <a:spcPts val="2300"/>
              </a:lnSpc>
              <a:spcBef>
                <a:spcPts val="74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The </a:t>
            </a:r>
            <a:r>
              <a:rPr sz="2100" spc="-15" dirty="0">
                <a:latin typeface="Calibri"/>
                <a:cs typeface="Calibri"/>
              </a:rPr>
              <a:t>kernel </a:t>
            </a:r>
            <a:r>
              <a:rPr sz="2100" dirty="0">
                <a:latin typeface="Calibri"/>
                <a:cs typeface="Calibri"/>
              </a:rPr>
              <a:t>uses </a:t>
            </a:r>
            <a:r>
              <a:rPr sz="2100" spc="-5" dirty="0">
                <a:latin typeface="Calibri"/>
                <a:cs typeface="Calibri"/>
              </a:rPr>
              <a:t>the file_operations </a:t>
            </a:r>
            <a:r>
              <a:rPr sz="2100" spc="-10" dirty="0">
                <a:latin typeface="Calibri"/>
                <a:cs typeface="Calibri"/>
              </a:rPr>
              <a:t>structure </a:t>
            </a:r>
            <a:r>
              <a:rPr sz="2100" spc="-15" dirty="0">
                <a:latin typeface="Calibri"/>
                <a:cs typeface="Calibri"/>
              </a:rPr>
              <a:t>to </a:t>
            </a:r>
            <a:r>
              <a:rPr sz="2100" spc="-5" dirty="0">
                <a:latin typeface="Calibri"/>
                <a:cs typeface="Calibri"/>
              </a:rPr>
              <a:t>access the </a:t>
            </a:r>
            <a:r>
              <a:rPr sz="2100" spc="-10" dirty="0">
                <a:latin typeface="Calibri"/>
                <a:cs typeface="Calibri"/>
              </a:rPr>
              <a:t>driver’s  </a:t>
            </a:r>
            <a:r>
              <a:rPr sz="2100" spc="-5" dirty="0">
                <a:latin typeface="Calibri"/>
                <a:cs typeface="Calibri"/>
              </a:rPr>
              <a:t>functions</a:t>
            </a:r>
            <a:endParaRPr sz="2100" dirty="0">
              <a:latin typeface="Calibri"/>
              <a:cs typeface="Calibri"/>
            </a:endParaRPr>
          </a:p>
          <a:p>
            <a:pPr marL="184150" marR="116839" indent="-171450">
              <a:lnSpc>
                <a:spcPct val="89500"/>
              </a:lnSpc>
              <a:spcBef>
                <a:spcPts val="80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5" dirty="0">
                <a:latin typeface="Calibri"/>
                <a:cs typeface="Calibri"/>
              </a:rPr>
              <a:t>Each </a:t>
            </a:r>
            <a:r>
              <a:rPr sz="2100" dirty="0">
                <a:latin typeface="Calibri"/>
                <a:cs typeface="Calibri"/>
              </a:rPr>
              <a:t>field in </a:t>
            </a:r>
            <a:r>
              <a:rPr sz="2100" spc="-5" dirty="0">
                <a:latin typeface="Calibri"/>
                <a:cs typeface="Calibri"/>
              </a:rPr>
              <a:t>the </a:t>
            </a:r>
            <a:r>
              <a:rPr sz="2100" spc="-10" dirty="0">
                <a:latin typeface="Calibri"/>
                <a:cs typeface="Calibri"/>
              </a:rPr>
              <a:t>structure must </a:t>
            </a:r>
            <a:r>
              <a:rPr sz="2100" spc="-5" dirty="0">
                <a:latin typeface="Calibri"/>
                <a:cs typeface="Calibri"/>
              </a:rPr>
              <a:t>point </a:t>
            </a:r>
            <a:r>
              <a:rPr sz="2100" spc="-15" dirty="0">
                <a:latin typeface="Calibri"/>
                <a:cs typeface="Calibri"/>
              </a:rPr>
              <a:t>to </a:t>
            </a:r>
            <a:r>
              <a:rPr sz="2100" spc="-5" dirty="0">
                <a:latin typeface="Calibri"/>
                <a:cs typeface="Calibri"/>
              </a:rPr>
              <a:t>the function </a:t>
            </a:r>
            <a:r>
              <a:rPr sz="2100" dirty="0">
                <a:latin typeface="Calibri"/>
                <a:cs typeface="Calibri"/>
              </a:rPr>
              <a:t>in </a:t>
            </a:r>
            <a:r>
              <a:rPr sz="2100" spc="-5" dirty="0">
                <a:latin typeface="Calibri"/>
                <a:cs typeface="Calibri"/>
              </a:rPr>
              <a:t>the driver  </a:t>
            </a:r>
            <a:r>
              <a:rPr sz="2100" spc="-10" dirty="0">
                <a:latin typeface="Calibri"/>
                <a:cs typeface="Calibri"/>
              </a:rPr>
              <a:t>that </a:t>
            </a:r>
            <a:r>
              <a:rPr sz="2100" spc="-5" dirty="0">
                <a:latin typeface="Calibri"/>
                <a:cs typeface="Calibri"/>
              </a:rPr>
              <a:t>implements </a:t>
            </a:r>
            <a:r>
              <a:rPr sz="2100" dirty="0">
                <a:latin typeface="Calibri"/>
                <a:cs typeface="Calibri"/>
              </a:rPr>
              <a:t>a specific </a:t>
            </a:r>
            <a:r>
              <a:rPr sz="2100" spc="-10" dirty="0">
                <a:latin typeface="Calibri"/>
                <a:cs typeface="Calibri"/>
              </a:rPr>
              <a:t>operation, </a:t>
            </a:r>
            <a:r>
              <a:rPr sz="2100" dirty="0">
                <a:latin typeface="Calibri"/>
                <a:cs typeface="Calibri"/>
              </a:rPr>
              <a:t>or </a:t>
            </a:r>
            <a:r>
              <a:rPr sz="2100" spc="-5" dirty="0">
                <a:latin typeface="Calibri"/>
                <a:cs typeface="Calibri"/>
              </a:rPr>
              <a:t>be left NULL </a:t>
            </a:r>
            <a:r>
              <a:rPr sz="2100" spc="-15" dirty="0">
                <a:latin typeface="Calibri"/>
                <a:cs typeface="Calibri"/>
              </a:rPr>
              <a:t>for  </a:t>
            </a:r>
            <a:r>
              <a:rPr sz="2100" spc="-5" dirty="0">
                <a:latin typeface="Calibri"/>
                <a:cs typeface="Calibri"/>
              </a:rPr>
              <a:t>unsupported</a:t>
            </a:r>
            <a:r>
              <a:rPr sz="2100" spc="-10" dirty="0">
                <a:latin typeface="Calibri"/>
                <a:cs typeface="Calibri"/>
              </a:rPr>
              <a:t> operations.</a:t>
            </a:r>
            <a:endParaRPr sz="2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50933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File </a:t>
            </a:r>
            <a:r>
              <a:rPr sz="33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Operations </a:t>
            </a:r>
            <a:r>
              <a:rPr sz="33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Data </a:t>
            </a:r>
            <a:r>
              <a:rPr sz="33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Structure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1481327" y="1350263"/>
            <a:ext cx="6181725" cy="4356100"/>
            <a:chOff x="1481327" y="1350263"/>
            <a:chExt cx="6181725" cy="4356100"/>
          </a:xfrm>
        </p:grpSpPr>
        <p:sp>
          <p:nvSpPr>
            <p:cNvPr id="4" name="object 4"/>
            <p:cNvSpPr/>
            <p:nvPr/>
          </p:nvSpPr>
          <p:spPr>
            <a:xfrm>
              <a:off x="1481327" y="1350263"/>
              <a:ext cx="6181344" cy="43555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61638" y="3069650"/>
              <a:ext cx="3515995" cy="107950"/>
            </a:xfrm>
            <a:custGeom>
              <a:avLst/>
              <a:gdLst/>
              <a:ahLst/>
              <a:cxnLst/>
              <a:rect l="l" t="t" r="r" b="b"/>
              <a:pathLst>
                <a:path w="3515995" h="107950">
                  <a:moveTo>
                    <a:pt x="0" y="0"/>
                  </a:moveTo>
                  <a:lnTo>
                    <a:pt x="3515533" y="0"/>
                  </a:lnTo>
                  <a:lnTo>
                    <a:pt x="3515533" y="107502"/>
                  </a:lnTo>
                  <a:lnTo>
                    <a:pt x="0" y="10750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61638" y="1586646"/>
              <a:ext cx="3918585" cy="322580"/>
            </a:xfrm>
            <a:custGeom>
              <a:avLst/>
              <a:gdLst/>
              <a:ahLst/>
              <a:cxnLst/>
              <a:rect l="l" t="t" r="r" b="b"/>
              <a:pathLst>
                <a:path w="3918585" h="322580">
                  <a:moveTo>
                    <a:pt x="0" y="0"/>
                  </a:moveTo>
                  <a:lnTo>
                    <a:pt x="3918490" y="0"/>
                  </a:lnTo>
                  <a:lnTo>
                    <a:pt x="3918490" y="322325"/>
                  </a:lnTo>
                  <a:lnTo>
                    <a:pt x="0" y="32232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61639" y="2838608"/>
              <a:ext cx="3515995" cy="116839"/>
            </a:xfrm>
            <a:custGeom>
              <a:avLst/>
              <a:gdLst/>
              <a:ahLst/>
              <a:cxnLst/>
              <a:rect l="l" t="t" r="r" b="b"/>
              <a:pathLst>
                <a:path w="3515995" h="116839">
                  <a:moveTo>
                    <a:pt x="0" y="0"/>
                  </a:moveTo>
                  <a:lnTo>
                    <a:pt x="3515533" y="0"/>
                  </a:lnTo>
                  <a:lnTo>
                    <a:pt x="3515533" y="116802"/>
                  </a:lnTo>
                  <a:lnTo>
                    <a:pt x="0" y="116802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12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50933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File </a:t>
            </a:r>
            <a:r>
              <a:rPr sz="33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Operations </a:t>
            </a:r>
            <a:r>
              <a:rPr sz="3300" u="heavy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Data </a:t>
            </a:r>
            <a:r>
              <a:rPr sz="33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Structure</a:t>
            </a:r>
            <a:endParaRPr sz="33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13</a:t>
            </a:fld>
            <a:endParaRPr sz="900">
              <a:latin typeface="Calibri"/>
              <a:cs typeface="Calibri"/>
            </a:endParaRPr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0943CE2-64F9-4F86-AD9D-B5D9106CB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209800"/>
            <a:ext cx="8915400" cy="19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3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8488"/>
            <a:ext cx="33985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85" dirty="0"/>
              <a:t>PA2 </a:t>
            </a:r>
            <a:r>
              <a:rPr sz="3300" dirty="0"/>
              <a:t>–</a:t>
            </a:r>
            <a:r>
              <a:rPr sz="3300" spc="30" dirty="0"/>
              <a:t> </a:t>
            </a:r>
            <a:r>
              <a:rPr sz="3300" spc="-20" dirty="0"/>
              <a:t>Requirements</a:t>
            </a:r>
            <a:endParaRPr sz="33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14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463" y="1270508"/>
            <a:ext cx="7960359" cy="441769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527050" marR="140335" indent="-514350">
              <a:lnSpc>
                <a:spcPct val="80000"/>
              </a:lnSpc>
              <a:spcBef>
                <a:spcPts val="67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Dynamically </a:t>
            </a:r>
            <a:r>
              <a:rPr sz="2400" spc="-15" dirty="0">
                <a:latin typeface="Calibri"/>
                <a:cs typeface="Calibri"/>
              </a:rPr>
              <a:t>allocate kernel buffer to </a:t>
            </a:r>
            <a:r>
              <a:rPr sz="2400" spc="-20" dirty="0">
                <a:latin typeface="Calibri"/>
                <a:cs typeface="Calibri"/>
              </a:rPr>
              <a:t>store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written  by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user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605"/>
              </a:lnSpc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kmalloc()</a:t>
            </a:r>
            <a:endParaRPr sz="2400">
              <a:latin typeface="Calibri"/>
              <a:cs typeface="Calibri"/>
            </a:endParaRPr>
          </a:p>
          <a:p>
            <a:pPr marL="869315" marR="5080" lvl="2" indent="-171450">
              <a:lnSpc>
                <a:spcPct val="79200"/>
              </a:lnSpc>
              <a:spcBef>
                <a:spcPts val="515"/>
              </a:spcBef>
              <a:buFont typeface="Arial"/>
              <a:buChar char="•"/>
              <a:tabLst>
                <a:tab pos="869950" algn="l"/>
              </a:tabLst>
            </a:pPr>
            <a:r>
              <a:rPr sz="2400" spc="-15" dirty="0">
                <a:latin typeface="Calibri"/>
                <a:cs typeface="Calibri"/>
              </a:rPr>
              <a:t>Allocate </a:t>
            </a:r>
            <a:r>
              <a:rPr sz="2400" dirty="0">
                <a:latin typeface="Calibri"/>
                <a:cs typeface="Calibri"/>
              </a:rPr>
              <a:t>memory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objects smaller than </a:t>
            </a:r>
            <a:r>
              <a:rPr sz="2400" spc="-10" dirty="0">
                <a:latin typeface="Calibri"/>
                <a:cs typeface="Calibri"/>
              </a:rPr>
              <a:t>page </a:t>
            </a:r>
            <a:r>
              <a:rPr sz="2400" spc="-20" dirty="0">
                <a:latin typeface="Calibri"/>
                <a:cs typeface="Calibri"/>
              </a:rPr>
              <a:t>size </a:t>
            </a:r>
            <a:r>
              <a:rPr sz="2400" spc="-5" dirty="0">
                <a:latin typeface="Calibri"/>
                <a:cs typeface="Calibri"/>
              </a:rPr>
              <a:t>in the  </a:t>
            </a:r>
            <a:r>
              <a:rPr sz="2400" spc="-15" dirty="0">
                <a:latin typeface="Calibri"/>
                <a:cs typeface="Calibri"/>
              </a:rPr>
              <a:t>kernel at </a:t>
            </a:r>
            <a:r>
              <a:rPr sz="2400" spc="-10" dirty="0">
                <a:latin typeface="Calibri"/>
                <a:cs typeface="Calibri"/>
              </a:rPr>
              <a:t>initialization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ts val="2675"/>
              </a:lnSpc>
              <a:buFont typeface="Arial"/>
              <a:buChar char="•"/>
              <a:tabLst>
                <a:tab pos="527050" algn="l"/>
              </a:tabLst>
            </a:pPr>
            <a:r>
              <a:rPr sz="2400" spc="-10" dirty="0">
                <a:latin typeface="Calibri"/>
                <a:cs typeface="Calibri"/>
              </a:rPr>
              <a:t>kfree()</a:t>
            </a:r>
            <a:endParaRPr sz="2400">
              <a:latin typeface="Calibri"/>
              <a:cs typeface="Calibri"/>
            </a:endParaRPr>
          </a:p>
          <a:p>
            <a:pPr marL="869315" marR="81915" lvl="2" indent="-171450">
              <a:lnSpc>
                <a:spcPct val="79200"/>
              </a:lnSpc>
              <a:spcBef>
                <a:spcPts val="565"/>
              </a:spcBef>
              <a:buFont typeface="Arial"/>
              <a:buChar char="•"/>
              <a:tabLst>
                <a:tab pos="869950" algn="l"/>
              </a:tabLst>
            </a:pPr>
            <a:r>
              <a:rPr sz="2400" spc="-10" dirty="0">
                <a:latin typeface="Calibri"/>
                <a:cs typeface="Calibri"/>
              </a:rPr>
              <a:t>Free </a:t>
            </a:r>
            <a:r>
              <a:rPr sz="2400" dirty="0">
                <a:latin typeface="Calibri"/>
                <a:cs typeface="Calibri"/>
              </a:rPr>
              <a:t>memory </a:t>
            </a:r>
            <a:r>
              <a:rPr sz="2400" spc="-10" dirty="0">
                <a:latin typeface="Calibri"/>
                <a:cs typeface="Calibri"/>
              </a:rPr>
              <a:t>previously </a:t>
            </a:r>
            <a:r>
              <a:rPr sz="2400" spc="-15" dirty="0">
                <a:latin typeface="Calibri"/>
                <a:cs typeface="Calibri"/>
              </a:rPr>
              <a:t>allocated </a:t>
            </a:r>
            <a:r>
              <a:rPr sz="2400" spc="-5" dirty="0">
                <a:latin typeface="Calibri"/>
                <a:cs typeface="Calibri"/>
              </a:rPr>
              <a:t>using kmalloc() </a:t>
            </a:r>
            <a:r>
              <a:rPr sz="2400" spc="-20" dirty="0">
                <a:latin typeface="Calibri"/>
                <a:cs typeface="Calibri"/>
              </a:rPr>
              <a:t>before  </a:t>
            </a:r>
            <a:r>
              <a:rPr sz="2400" spc="-10" dirty="0">
                <a:latin typeface="Calibri"/>
                <a:cs typeface="Calibri"/>
              </a:rPr>
              <a:t>exiting</a:t>
            </a:r>
            <a:endParaRPr sz="24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400" spc="-15" dirty="0">
                <a:latin typeface="Calibri"/>
                <a:cs typeface="Calibri"/>
              </a:rPr>
              <a:t>Offset </a:t>
            </a:r>
            <a:r>
              <a:rPr sz="2400" spc="-10" dirty="0">
                <a:latin typeface="Calibri"/>
                <a:cs typeface="Calibri"/>
              </a:rPr>
              <a:t>pointer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read/write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AutoNum type="arabicPeriod"/>
            </a:pPr>
            <a:endParaRPr sz="2850">
              <a:latin typeface="Calibri"/>
              <a:cs typeface="Calibri"/>
            </a:endParaRPr>
          </a:p>
          <a:p>
            <a:pPr marL="527050" marR="426084" indent="-514350">
              <a:lnSpc>
                <a:spcPts val="23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10" dirty="0">
                <a:latin typeface="Calibri"/>
                <a:cs typeface="Calibri"/>
              </a:rPr>
              <a:t>copy_to_user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copy_from_user </a:t>
            </a:r>
            <a:r>
              <a:rPr sz="2400" spc="-5" dirty="0">
                <a:latin typeface="Calibri"/>
                <a:cs typeface="Calibri"/>
              </a:rPr>
              <a:t>inside the device  </a:t>
            </a:r>
            <a:r>
              <a:rPr sz="2400" spc="-40" dirty="0">
                <a:latin typeface="Calibri"/>
                <a:cs typeface="Calibri"/>
              </a:rPr>
              <a:t>driver.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25" dirty="0"/>
              <a:t>Processes </a:t>
            </a:r>
            <a:r>
              <a:rPr spc="50" dirty="0"/>
              <a:t>and</a:t>
            </a:r>
            <a:r>
              <a:rPr spc="-25" dirty="0"/>
              <a:t> </a:t>
            </a:r>
            <a:r>
              <a:rPr spc="35" dirty="0"/>
              <a:t>Threads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17170"/>
            <a:ext cx="3446779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45" dirty="0"/>
              <a:t>What </a:t>
            </a:r>
            <a:r>
              <a:rPr sz="3500" spc="30" dirty="0"/>
              <a:t>is </a:t>
            </a:r>
            <a:r>
              <a:rPr sz="3500" spc="45" dirty="0"/>
              <a:t>a</a:t>
            </a:r>
            <a:r>
              <a:rPr sz="3500" spc="-80" dirty="0"/>
              <a:t> </a:t>
            </a:r>
            <a:r>
              <a:rPr sz="3500" spc="35" dirty="0"/>
              <a:t>process?</a:t>
            </a:r>
            <a:endParaRPr sz="3500"/>
          </a:p>
        </p:txBody>
      </p:sp>
      <p:sp>
        <p:nvSpPr>
          <p:cNvPr id="3" name="object 3"/>
          <p:cNvSpPr/>
          <p:nvPr/>
        </p:nvSpPr>
        <p:spPr>
          <a:xfrm>
            <a:off x="3017520" y="893063"/>
            <a:ext cx="2365248" cy="2356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4283" y="1706371"/>
            <a:ext cx="208915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5" dirty="0">
                <a:latin typeface="Calibri"/>
                <a:cs typeface="Calibri"/>
              </a:rPr>
              <a:t>OS manages  </a:t>
            </a:r>
            <a:r>
              <a:rPr sz="1800" spc="-15" dirty="0">
                <a:latin typeface="Calibri"/>
                <a:cs typeface="Calibri"/>
              </a:rPr>
              <a:t>hardware </a:t>
            </a:r>
            <a:r>
              <a:rPr sz="1800" dirty="0">
                <a:latin typeface="Calibri"/>
                <a:cs typeface="Calibri"/>
              </a:rPr>
              <a:t>on </a:t>
            </a:r>
            <a:r>
              <a:rPr sz="1800" spc="-5" dirty="0">
                <a:latin typeface="Calibri"/>
                <a:cs typeface="Calibri"/>
              </a:rPr>
              <a:t>behalf </a:t>
            </a:r>
            <a:r>
              <a:rPr sz="1800" dirty="0">
                <a:latin typeface="Calibri"/>
                <a:cs typeface="Calibri"/>
              </a:rPr>
              <a:t>of  </a:t>
            </a:r>
            <a:r>
              <a:rPr sz="1800" spc="-5" dirty="0"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9309" y="1660652"/>
            <a:ext cx="208661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400"/>
              </a:lnSpc>
              <a:spcBef>
                <a:spcPts val="110"/>
              </a:spcBef>
            </a:pPr>
            <a:r>
              <a:rPr sz="1800" spc="-5" dirty="0">
                <a:latin typeface="Calibri"/>
                <a:cs typeface="Calibri"/>
              </a:rPr>
              <a:t>Application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program  </a:t>
            </a:r>
            <a:r>
              <a:rPr sz="1800" dirty="0">
                <a:latin typeface="Calibri"/>
                <a:cs typeface="Calibri"/>
              </a:rPr>
              <a:t>on </a:t>
            </a:r>
            <a:r>
              <a:rPr sz="1800" spc="-5" dirty="0">
                <a:latin typeface="Calibri"/>
                <a:cs typeface="Calibri"/>
              </a:rPr>
              <a:t>disk, flash memory  </a:t>
            </a:r>
            <a:r>
              <a:rPr sz="1800" spc="-15" dirty="0">
                <a:solidFill>
                  <a:srgbClr val="C00000"/>
                </a:solidFill>
                <a:latin typeface="Calibri"/>
                <a:cs typeface="Calibri"/>
              </a:rPr>
              <a:t>(static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entity)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6600" y="3773423"/>
            <a:ext cx="1847088" cy="1597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89309" y="4016755"/>
            <a:ext cx="207772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10" dirty="0">
                <a:latin typeface="Calibri"/>
                <a:cs typeface="Calibri"/>
              </a:rPr>
              <a:t>Process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20" dirty="0">
                <a:latin typeface="Calibri"/>
                <a:cs typeface="Calibri"/>
              </a:rPr>
              <a:t>state </a:t>
            </a:r>
            <a:r>
              <a:rPr sz="1800" dirty="0">
                <a:latin typeface="Calibri"/>
                <a:cs typeface="Calibri"/>
              </a:rPr>
              <a:t>of a  </a:t>
            </a:r>
            <a:r>
              <a:rPr sz="1800" spc="-15" dirty="0">
                <a:latin typeface="Calibri"/>
                <a:cs typeface="Calibri"/>
              </a:rPr>
              <a:t>program </a:t>
            </a:r>
            <a:r>
              <a:rPr sz="1800" spc="-5" dirty="0">
                <a:latin typeface="Calibri"/>
                <a:cs typeface="Calibri"/>
              </a:rPr>
              <a:t>when loaded  in main memory 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(active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entity)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35502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Example </a:t>
            </a:r>
            <a:r>
              <a:rPr sz="3300" dirty="0"/>
              <a:t>of a</a:t>
            </a:r>
            <a:r>
              <a:rPr sz="3300" spc="-55" dirty="0"/>
              <a:t> </a:t>
            </a:r>
            <a:r>
              <a:rPr sz="3300" spc="-15" dirty="0"/>
              <a:t>process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880872" y="2008632"/>
            <a:ext cx="3233928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9264" y="1981200"/>
            <a:ext cx="3279647" cy="3755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5647"/>
            <a:ext cx="6869430" cy="98551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520"/>
              </a:spcBef>
            </a:pPr>
            <a:r>
              <a:rPr sz="3300" spc="-10" dirty="0"/>
              <a:t>How </a:t>
            </a:r>
            <a:r>
              <a:rPr sz="3300" spc="-5" dirty="0"/>
              <a:t>does the </a:t>
            </a:r>
            <a:r>
              <a:rPr sz="3300" dirty="0"/>
              <a:t>OS </a:t>
            </a:r>
            <a:r>
              <a:rPr sz="3300" spc="-10" dirty="0"/>
              <a:t>know </a:t>
            </a:r>
            <a:r>
              <a:rPr sz="3300" spc="-15" dirty="0"/>
              <a:t>what </a:t>
            </a:r>
            <a:r>
              <a:rPr sz="3300" dirty="0"/>
              <a:t>a </a:t>
            </a:r>
            <a:r>
              <a:rPr sz="3300" spc="-15" dirty="0"/>
              <a:t>process </a:t>
            </a:r>
            <a:r>
              <a:rPr sz="3300" spc="-5" dirty="0"/>
              <a:t>is  doing?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5519928" y="1444752"/>
            <a:ext cx="2956559" cy="2862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8714" y="1953259"/>
            <a:ext cx="19024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5" dirty="0">
                <a:latin typeface="Calibri"/>
                <a:cs typeface="Calibri"/>
              </a:rPr>
              <a:t>Program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Counter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libri"/>
                <a:cs typeface="Calibri"/>
              </a:rPr>
              <a:t>CPU</a:t>
            </a:r>
            <a:r>
              <a:rPr sz="1800" spc="-15" dirty="0">
                <a:latin typeface="Calibri"/>
                <a:cs typeface="Calibri"/>
              </a:rPr>
              <a:t> Registers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Stack</a:t>
            </a:r>
            <a:r>
              <a:rPr sz="1800" spc="-15" dirty="0">
                <a:latin typeface="Calibri"/>
                <a:cs typeface="Calibri"/>
              </a:rPr>
              <a:t> Pointer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93264" y="2343628"/>
            <a:ext cx="808355" cy="293370"/>
            <a:chOff x="4593264" y="2343628"/>
            <a:chExt cx="808355" cy="293370"/>
          </a:xfrm>
        </p:grpSpPr>
        <p:sp>
          <p:nvSpPr>
            <p:cNvPr id="6" name="object 6"/>
            <p:cNvSpPr/>
            <p:nvPr/>
          </p:nvSpPr>
          <p:spPr>
            <a:xfrm>
              <a:off x="4593264" y="2343690"/>
              <a:ext cx="808074" cy="2932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r>
                <a:rPr lang="en-IN" sz="1200" spc="-25" dirty="0">
                  <a:latin typeface="Calibri"/>
                  <a:cs typeface="Calibri"/>
                </a:rPr>
                <a:t>PC</a:t>
              </a:r>
            </a:p>
          </p:txBody>
        </p:sp>
        <p:sp>
          <p:nvSpPr>
            <p:cNvPr id="7" name="object 7"/>
            <p:cNvSpPr/>
            <p:nvPr/>
          </p:nvSpPr>
          <p:spPr>
            <a:xfrm>
              <a:off x="4593264" y="2343628"/>
              <a:ext cx="808355" cy="293370"/>
            </a:xfrm>
            <a:custGeom>
              <a:avLst/>
              <a:gdLst/>
              <a:ahLst/>
              <a:cxnLst/>
              <a:rect l="l" t="t" r="r" b="b"/>
              <a:pathLst>
                <a:path w="808354" h="293369">
                  <a:moveTo>
                    <a:pt x="0" y="48875"/>
                  </a:moveTo>
                  <a:lnTo>
                    <a:pt x="3840" y="29850"/>
                  </a:lnTo>
                  <a:lnTo>
                    <a:pt x="14315" y="14315"/>
                  </a:lnTo>
                  <a:lnTo>
                    <a:pt x="29850" y="3840"/>
                  </a:lnTo>
                  <a:lnTo>
                    <a:pt x="48875" y="0"/>
                  </a:lnTo>
                  <a:lnTo>
                    <a:pt x="759198" y="0"/>
                  </a:lnTo>
                  <a:lnTo>
                    <a:pt x="778223" y="3840"/>
                  </a:lnTo>
                  <a:lnTo>
                    <a:pt x="793758" y="14315"/>
                  </a:lnTo>
                  <a:lnTo>
                    <a:pt x="804233" y="29850"/>
                  </a:lnTo>
                  <a:lnTo>
                    <a:pt x="808074" y="48875"/>
                  </a:lnTo>
                  <a:lnTo>
                    <a:pt x="808074" y="244370"/>
                  </a:lnTo>
                  <a:lnTo>
                    <a:pt x="804233" y="263395"/>
                  </a:lnTo>
                  <a:lnTo>
                    <a:pt x="793758" y="278930"/>
                  </a:lnTo>
                  <a:lnTo>
                    <a:pt x="778223" y="289405"/>
                  </a:lnTo>
                  <a:lnTo>
                    <a:pt x="759198" y="293246"/>
                  </a:lnTo>
                  <a:lnTo>
                    <a:pt x="48875" y="293246"/>
                  </a:lnTo>
                  <a:lnTo>
                    <a:pt x="29850" y="289405"/>
                  </a:lnTo>
                  <a:lnTo>
                    <a:pt x="14315" y="278930"/>
                  </a:lnTo>
                  <a:lnTo>
                    <a:pt x="3840" y="263395"/>
                  </a:lnTo>
                  <a:lnTo>
                    <a:pt x="0" y="244370"/>
                  </a:lnTo>
                  <a:lnTo>
                    <a:pt x="0" y="48875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4404" y="4892614"/>
            <a:ext cx="1265555" cy="755015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234315" marR="226060" indent="158750">
              <a:lnSpc>
                <a:spcPts val="2090"/>
              </a:lnSpc>
              <a:spcBef>
                <a:spcPts val="840"/>
              </a:spcBef>
            </a:pPr>
            <a:r>
              <a:rPr sz="1800" spc="-5" dirty="0">
                <a:solidFill>
                  <a:srgbClr val="7030A0"/>
                </a:solidFill>
                <a:latin typeface="Calibri"/>
                <a:cs typeface="Calibri"/>
              </a:rPr>
              <a:t>Main  M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7030A0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7030A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7030A0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33524" y="4728885"/>
            <a:ext cx="1191260" cy="1137920"/>
          </a:xfrm>
          <a:custGeom>
            <a:avLst/>
            <a:gdLst/>
            <a:ahLst/>
            <a:cxnLst/>
            <a:rect l="l" t="t" r="r" b="b"/>
            <a:pathLst>
              <a:path w="1191260" h="1137920">
                <a:moveTo>
                  <a:pt x="0" y="568842"/>
                </a:moveTo>
                <a:lnTo>
                  <a:pt x="1973" y="522188"/>
                </a:lnTo>
                <a:lnTo>
                  <a:pt x="7793" y="476572"/>
                </a:lnTo>
                <a:lnTo>
                  <a:pt x="17304" y="432142"/>
                </a:lnTo>
                <a:lnTo>
                  <a:pt x="30355" y="389043"/>
                </a:lnTo>
                <a:lnTo>
                  <a:pt x="46791" y="347423"/>
                </a:lnTo>
                <a:lnTo>
                  <a:pt x="66460" y="307426"/>
                </a:lnTo>
                <a:lnTo>
                  <a:pt x="89208" y="269200"/>
                </a:lnTo>
                <a:lnTo>
                  <a:pt x="114882" y="232891"/>
                </a:lnTo>
                <a:lnTo>
                  <a:pt x="143329" y="198645"/>
                </a:lnTo>
                <a:lnTo>
                  <a:pt x="174395" y="166609"/>
                </a:lnTo>
                <a:lnTo>
                  <a:pt x="207928" y="136930"/>
                </a:lnTo>
                <a:lnTo>
                  <a:pt x="243774" y="109753"/>
                </a:lnTo>
                <a:lnTo>
                  <a:pt x="281779" y="85225"/>
                </a:lnTo>
                <a:lnTo>
                  <a:pt x="321792" y="63493"/>
                </a:lnTo>
                <a:lnTo>
                  <a:pt x="363657" y="44702"/>
                </a:lnTo>
                <a:lnTo>
                  <a:pt x="407223" y="28999"/>
                </a:lnTo>
                <a:lnTo>
                  <a:pt x="452336" y="16532"/>
                </a:lnTo>
                <a:lnTo>
                  <a:pt x="498842" y="7445"/>
                </a:lnTo>
                <a:lnTo>
                  <a:pt x="546589" y="1885"/>
                </a:lnTo>
                <a:lnTo>
                  <a:pt x="595423" y="0"/>
                </a:lnTo>
                <a:lnTo>
                  <a:pt x="644257" y="1885"/>
                </a:lnTo>
                <a:lnTo>
                  <a:pt x="692004" y="7445"/>
                </a:lnTo>
                <a:lnTo>
                  <a:pt x="738510" y="16532"/>
                </a:lnTo>
                <a:lnTo>
                  <a:pt x="783623" y="28999"/>
                </a:lnTo>
                <a:lnTo>
                  <a:pt x="827189" y="44702"/>
                </a:lnTo>
                <a:lnTo>
                  <a:pt x="869054" y="63493"/>
                </a:lnTo>
                <a:lnTo>
                  <a:pt x="909067" y="85225"/>
                </a:lnTo>
                <a:lnTo>
                  <a:pt x="947072" y="109753"/>
                </a:lnTo>
                <a:lnTo>
                  <a:pt x="982918" y="136930"/>
                </a:lnTo>
                <a:lnTo>
                  <a:pt x="1016451" y="166609"/>
                </a:lnTo>
                <a:lnTo>
                  <a:pt x="1047517" y="198645"/>
                </a:lnTo>
                <a:lnTo>
                  <a:pt x="1075964" y="232891"/>
                </a:lnTo>
                <a:lnTo>
                  <a:pt x="1101638" y="269200"/>
                </a:lnTo>
                <a:lnTo>
                  <a:pt x="1124386" y="307426"/>
                </a:lnTo>
                <a:lnTo>
                  <a:pt x="1144055" y="347423"/>
                </a:lnTo>
                <a:lnTo>
                  <a:pt x="1160491" y="389043"/>
                </a:lnTo>
                <a:lnTo>
                  <a:pt x="1173542" y="432142"/>
                </a:lnTo>
                <a:lnTo>
                  <a:pt x="1183053" y="476572"/>
                </a:lnTo>
                <a:lnTo>
                  <a:pt x="1188873" y="522188"/>
                </a:lnTo>
                <a:lnTo>
                  <a:pt x="1190847" y="568842"/>
                </a:lnTo>
                <a:lnTo>
                  <a:pt x="1188873" y="615495"/>
                </a:lnTo>
                <a:lnTo>
                  <a:pt x="1183053" y="661111"/>
                </a:lnTo>
                <a:lnTo>
                  <a:pt x="1173542" y="705541"/>
                </a:lnTo>
                <a:lnTo>
                  <a:pt x="1160491" y="748640"/>
                </a:lnTo>
                <a:lnTo>
                  <a:pt x="1144055" y="790261"/>
                </a:lnTo>
                <a:lnTo>
                  <a:pt x="1124386" y="830257"/>
                </a:lnTo>
                <a:lnTo>
                  <a:pt x="1101638" y="868483"/>
                </a:lnTo>
                <a:lnTo>
                  <a:pt x="1075964" y="904792"/>
                </a:lnTo>
                <a:lnTo>
                  <a:pt x="1047517" y="939038"/>
                </a:lnTo>
                <a:lnTo>
                  <a:pt x="1016451" y="971074"/>
                </a:lnTo>
                <a:lnTo>
                  <a:pt x="982918" y="1000753"/>
                </a:lnTo>
                <a:lnTo>
                  <a:pt x="947072" y="1027930"/>
                </a:lnTo>
                <a:lnTo>
                  <a:pt x="909067" y="1052458"/>
                </a:lnTo>
                <a:lnTo>
                  <a:pt x="869054" y="1074190"/>
                </a:lnTo>
                <a:lnTo>
                  <a:pt x="827189" y="1092981"/>
                </a:lnTo>
                <a:lnTo>
                  <a:pt x="783623" y="1108684"/>
                </a:lnTo>
                <a:lnTo>
                  <a:pt x="738510" y="1121151"/>
                </a:lnTo>
                <a:lnTo>
                  <a:pt x="692004" y="1130238"/>
                </a:lnTo>
                <a:lnTo>
                  <a:pt x="644257" y="1135798"/>
                </a:lnTo>
                <a:lnTo>
                  <a:pt x="595423" y="1137684"/>
                </a:lnTo>
                <a:lnTo>
                  <a:pt x="546589" y="1135798"/>
                </a:lnTo>
                <a:lnTo>
                  <a:pt x="498842" y="1130238"/>
                </a:lnTo>
                <a:lnTo>
                  <a:pt x="452336" y="1121151"/>
                </a:lnTo>
                <a:lnTo>
                  <a:pt x="407223" y="1108684"/>
                </a:lnTo>
                <a:lnTo>
                  <a:pt x="363657" y="1092981"/>
                </a:lnTo>
                <a:lnTo>
                  <a:pt x="321792" y="1074190"/>
                </a:lnTo>
                <a:lnTo>
                  <a:pt x="281779" y="1052458"/>
                </a:lnTo>
                <a:lnTo>
                  <a:pt x="243774" y="1027930"/>
                </a:lnTo>
                <a:lnTo>
                  <a:pt x="207928" y="1000753"/>
                </a:lnTo>
                <a:lnTo>
                  <a:pt x="174395" y="971074"/>
                </a:lnTo>
                <a:lnTo>
                  <a:pt x="143329" y="939038"/>
                </a:lnTo>
                <a:lnTo>
                  <a:pt x="114882" y="904792"/>
                </a:lnTo>
                <a:lnTo>
                  <a:pt x="89208" y="868483"/>
                </a:lnTo>
                <a:lnTo>
                  <a:pt x="66460" y="830257"/>
                </a:lnTo>
                <a:lnTo>
                  <a:pt x="46791" y="790261"/>
                </a:lnTo>
                <a:lnTo>
                  <a:pt x="30355" y="748640"/>
                </a:lnTo>
                <a:lnTo>
                  <a:pt x="17304" y="705541"/>
                </a:lnTo>
                <a:lnTo>
                  <a:pt x="7793" y="661111"/>
                </a:lnTo>
                <a:lnTo>
                  <a:pt x="1973" y="615495"/>
                </a:lnTo>
                <a:lnTo>
                  <a:pt x="0" y="568842"/>
                </a:lnTo>
                <a:close/>
              </a:path>
            </a:pathLst>
          </a:custGeom>
          <a:ln w="57150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23367" y="5135371"/>
            <a:ext cx="412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D7D31"/>
                </a:solidFill>
                <a:latin typeface="Calibri"/>
                <a:cs typeface="Calibri"/>
              </a:rPr>
              <a:t>C</a:t>
            </a:r>
            <a:r>
              <a:rPr sz="1800" spc="-10" dirty="0">
                <a:solidFill>
                  <a:srgbClr val="ED7D31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ED7D31"/>
                </a:solidFill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3669" y="4137995"/>
            <a:ext cx="1351356" cy="333068"/>
            <a:chOff x="663669" y="4137995"/>
            <a:chExt cx="1351356" cy="333068"/>
          </a:xfrm>
        </p:grpSpPr>
        <p:sp>
          <p:nvSpPr>
            <p:cNvPr id="12" name="object 12"/>
            <p:cNvSpPr/>
            <p:nvPr/>
          </p:nvSpPr>
          <p:spPr>
            <a:xfrm>
              <a:off x="663669" y="4146662"/>
              <a:ext cx="1347024" cy="3244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r>
                <a:rPr lang="en-IN" sz="1200" spc="-25" dirty="0">
                  <a:latin typeface="Calibri"/>
                  <a:cs typeface="Calibri"/>
                </a:rPr>
                <a:t>Stack</a:t>
              </a:r>
              <a:r>
                <a:rPr lang="en-IN" dirty="0"/>
                <a:t> </a:t>
              </a:r>
              <a:r>
                <a:rPr lang="en-IN" sz="1200" spc="-25" dirty="0">
                  <a:latin typeface="Calibri"/>
                  <a:cs typeface="Calibri"/>
                </a:rPr>
                <a:t>Pointer</a:t>
              </a:r>
              <a:endParaRPr sz="1200" spc="-25" dirty="0">
                <a:latin typeface="Calibri"/>
                <a:cs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96765" y="4137995"/>
              <a:ext cx="1318260" cy="324485"/>
            </a:xfrm>
            <a:custGeom>
              <a:avLst/>
              <a:gdLst/>
              <a:ahLst/>
              <a:cxnLst/>
              <a:rect l="l" t="t" r="r" b="b"/>
              <a:pathLst>
                <a:path w="1318260" h="324485">
                  <a:moveTo>
                    <a:pt x="0" y="54068"/>
                  </a:moveTo>
                  <a:lnTo>
                    <a:pt x="4248" y="33022"/>
                  </a:lnTo>
                  <a:lnTo>
                    <a:pt x="15836" y="15836"/>
                  </a:lnTo>
                  <a:lnTo>
                    <a:pt x="33022" y="4248"/>
                  </a:lnTo>
                  <a:lnTo>
                    <a:pt x="54068" y="0"/>
                  </a:lnTo>
                  <a:lnTo>
                    <a:pt x="1263704" y="0"/>
                  </a:lnTo>
                  <a:lnTo>
                    <a:pt x="1284749" y="4248"/>
                  </a:lnTo>
                  <a:lnTo>
                    <a:pt x="1301935" y="15836"/>
                  </a:lnTo>
                  <a:lnTo>
                    <a:pt x="1313523" y="33022"/>
                  </a:lnTo>
                  <a:lnTo>
                    <a:pt x="1317772" y="54068"/>
                  </a:lnTo>
                  <a:lnTo>
                    <a:pt x="1317772" y="270333"/>
                  </a:lnTo>
                  <a:lnTo>
                    <a:pt x="1313523" y="291379"/>
                  </a:lnTo>
                  <a:lnTo>
                    <a:pt x="1301935" y="308565"/>
                  </a:lnTo>
                  <a:lnTo>
                    <a:pt x="1284749" y="320153"/>
                  </a:lnTo>
                  <a:lnTo>
                    <a:pt x="1263704" y="324402"/>
                  </a:lnTo>
                  <a:lnTo>
                    <a:pt x="54068" y="324402"/>
                  </a:lnTo>
                  <a:lnTo>
                    <a:pt x="33022" y="320153"/>
                  </a:lnTo>
                  <a:lnTo>
                    <a:pt x="15836" y="308565"/>
                  </a:lnTo>
                  <a:lnTo>
                    <a:pt x="4248" y="291379"/>
                  </a:lnTo>
                  <a:lnTo>
                    <a:pt x="0" y="270333"/>
                  </a:lnTo>
                  <a:lnTo>
                    <a:pt x="0" y="54068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628031" y="4130281"/>
            <a:ext cx="802005" cy="309245"/>
            <a:chOff x="2628031" y="4130281"/>
            <a:chExt cx="802005" cy="309245"/>
          </a:xfrm>
        </p:grpSpPr>
        <p:sp>
          <p:nvSpPr>
            <p:cNvPr id="15" name="object 15"/>
            <p:cNvSpPr/>
            <p:nvPr/>
          </p:nvSpPr>
          <p:spPr>
            <a:xfrm>
              <a:off x="2634381" y="4136631"/>
              <a:ext cx="789136" cy="2961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34381" y="4136631"/>
              <a:ext cx="789305" cy="296545"/>
            </a:xfrm>
            <a:custGeom>
              <a:avLst/>
              <a:gdLst/>
              <a:ahLst/>
              <a:cxnLst/>
              <a:rect l="l" t="t" r="r" b="b"/>
              <a:pathLst>
                <a:path w="789304" h="296545">
                  <a:moveTo>
                    <a:pt x="0" y="49355"/>
                  </a:moveTo>
                  <a:lnTo>
                    <a:pt x="3878" y="30144"/>
                  </a:lnTo>
                  <a:lnTo>
                    <a:pt x="14455" y="14455"/>
                  </a:lnTo>
                  <a:lnTo>
                    <a:pt x="30144" y="3878"/>
                  </a:lnTo>
                  <a:lnTo>
                    <a:pt x="49355" y="0"/>
                  </a:lnTo>
                  <a:lnTo>
                    <a:pt x="739781" y="0"/>
                  </a:lnTo>
                  <a:lnTo>
                    <a:pt x="758992" y="3878"/>
                  </a:lnTo>
                  <a:lnTo>
                    <a:pt x="774681" y="14455"/>
                  </a:lnTo>
                  <a:lnTo>
                    <a:pt x="785258" y="30144"/>
                  </a:lnTo>
                  <a:lnTo>
                    <a:pt x="789137" y="49355"/>
                  </a:lnTo>
                  <a:lnTo>
                    <a:pt x="789137" y="246771"/>
                  </a:lnTo>
                  <a:lnTo>
                    <a:pt x="785258" y="265982"/>
                  </a:lnTo>
                  <a:lnTo>
                    <a:pt x="774681" y="281671"/>
                  </a:lnTo>
                  <a:lnTo>
                    <a:pt x="758992" y="292248"/>
                  </a:lnTo>
                  <a:lnTo>
                    <a:pt x="739781" y="296127"/>
                  </a:lnTo>
                  <a:lnTo>
                    <a:pt x="49355" y="296127"/>
                  </a:lnTo>
                  <a:lnTo>
                    <a:pt x="30144" y="292248"/>
                  </a:lnTo>
                  <a:lnTo>
                    <a:pt x="14455" y="281671"/>
                  </a:lnTo>
                  <a:lnTo>
                    <a:pt x="3878" y="265982"/>
                  </a:lnTo>
                  <a:lnTo>
                    <a:pt x="0" y="246771"/>
                  </a:lnTo>
                  <a:lnTo>
                    <a:pt x="0" y="49355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766852" y="4169155"/>
            <a:ext cx="525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gi</a:t>
            </a:r>
            <a:r>
              <a:rPr sz="1200" spc="-10" dirty="0">
                <a:latin typeface="Calibri"/>
                <a:cs typeface="Calibri"/>
              </a:rPr>
              <a:t>s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er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720855" y="4810867"/>
            <a:ext cx="2378075" cy="1003935"/>
          </a:xfrm>
          <a:prstGeom prst="rect">
            <a:avLst/>
          </a:prstGeom>
          <a:ln w="38100">
            <a:solidFill>
              <a:srgbClr val="1F4E79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932815" marR="448945" indent="-476884">
              <a:lnSpc>
                <a:spcPts val="2090"/>
              </a:lnSpc>
            </a:pPr>
            <a:r>
              <a:rPr sz="1800" b="1" spc="-10" dirty="0">
                <a:solidFill>
                  <a:srgbClr val="002060"/>
                </a:solidFill>
                <a:latin typeface="Calibri"/>
                <a:cs typeface="Calibri"/>
              </a:rPr>
              <a:t>Process</a:t>
            </a:r>
            <a:r>
              <a:rPr sz="1800" b="1" spc="-80" dirty="0">
                <a:solidFill>
                  <a:srgbClr val="00206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2060"/>
                </a:solidFill>
                <a:latin typeface="Calibri"/>
                <a:cs typeface="Calibri"/>
              </a:rPr>
              <a:t>Control  </a:t>
            </a:r>
            <a:r>
              <a:rPr sz="1800" b="1" spc="-5" dirty="0">
                <a:solidFill>
                  <a:srgbClr val="002060"/>
                </a:solidFill>
                <a:latin typeface="Calibri"/>
                <a:cs typeface="Calibri"/>
              </a:rPr>
              <a:t>Block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02148" y="5255568"/>
            <a:ext cx="691515" cy="114300"/>
          </a:xfrm>
          <a:custGeom>
            <a:avLst/>
            <a:gdLst/>
            <a:ahLst/>
            <a:cxnLst/>
            <a:rect l="l" t="t" r="r" b="b"/>
            <a:pathLst>
              <a:path w="691514" h="114300">
                <a:moveTo>
                  <a:pt x="576816" y="76199"/>
                </a:moveTo>
                <a:lnTo>
                  <a:pt x="576816" y="114300"/>
                </a:lnTo>
                <a:lnTo>
                  <a:pt x="653016" y="76200"/>
                </a:lnTo>
                <a:lnTo>
                  <a:pt x="576816" y="76199"/>
                </a:lnTo>
                <a:close/>
              </a:path>
              <a:path w="691514" h="114300">
                <a:moveTo>
                  <a:pt x="576816" y="0"/>
                </a:moveTo>
                <a:lnTo>
                  <a:pt x="576816" y="76199"/>
                </a:lnTo>
                <a:lnTo>
                  <a:pt x="595866" y="76200"/>
                </a:lnTo>
                <a:lnTo>
                  <a:pt x="595866" y="38100"/>
                </a:lnTo>
                <a:lnTo>
                  <a:pt x="653016" y="38099"/>
                </a:lnTo>
                <a:lnTo>
                  <a:pt x="576816" y="0"/>
                </a:lnTo>
                <a:close/>
              </a:path>
              <a:path w="691514" h="114300">
                <a:moveTo>
                  <a:pt x="653016" y="38099"/>
                </a:moveTo>
                <a:lnTo>
                  <a:pt x="576816" y="38099"/>
                </a:lnTo>
                <a:lnTo>
                  <a:pt x="595866" y="38100"/>
                </a:lnTo>
                <a:lnTo>
                  <a:pt x="595866" y="76200"/>
                </a:lnTo>
                <a:lnTo>
                  <a:pt x="653018" y="76198"/>
                </a:lnTo>
                <a:lnTo>
                  <a:pt x="691116" y="57150"/>
                </a:lnTo>
                <a:lnTo>
                  <a:pt x="653016" y="38099"/>
                </a:lnTo>
                <a:close/>
              </a:path>
              <a:path w="691514" h="114300">
                <a:moveTo>
                  <a:pt x="0" y="38098"/>
                </a:moveTo>
                <a:lnTo>
                  <a:pt x="0" y="76198"/>
                </a:lnTo>
                <a:lnTo>
                  <a:pt x="576816" y="76199"/>
                </a:lnTo>
                <a:lnTo>
                  <a:pt x="576816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362775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0" dirty="0"/>
              <a:t>Process Control </a:t>
            </a:r>
            <a:r>
              <a:rPr sz="3300" spc="-5" dirty="0"/>
              <a:t>Block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5135879" y="1780032"/>
            <a:ext cx="2682240" cy="3642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141" y="1712467"/>
            <a:ext cx="2955290" cy="16713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5080" indent="-285750">
              <a:lnSpc>
                <a:spcPts val="2090"/>
              </a:lnSpc>
              <a:spcBef>
                <a:spcPts val="2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libri"/>
                <a:cs typeface="Calibri"/>
              </a:rPr>
              <a:t>PCB </a:t>
            </a:r>
            <a:r>
              <a:rPr sz="1800" spc="-15" dirty="0">
                <a:latin typeface="Calibri"/>
                <a:cs typeface="Calibri"/>
              </a:rPr>
              <a:t>created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10" dirty="0">
                <a:latin typeface="Calibri"/>
                <a:cs typeface="Calibri"/>
              </a:rPr>
              <a:t>process </a:t>
            </a:r>
            <a:r>
              <a:rPr sz="1800" spc="-5" dirty="0">
                <a:latin typeface="Calibri"/>
                <a:cs typeface="Calibri"/>
              </a:rPr>
              <a:t>is  </a:t>
            </a:r>
            <a:r>
              <a:rPr sz="1800" spc="-15" dirty="0">
                <a:latin typeface="Calibri"/>
                <a:cs typeface="Calibri"/>
              </a:rPr>
              <a:t>created</a:t>
            </a:r>
            <a:endParaRPr sz="1800">
              <a:latin typeface="Calibri"/>
              <a:cs typeface="Calibri"/>
            </a:endParaRPr>
          </a:p>
          <a:p>
            <a:pPr marL="298450" marR="52069" indent="-285750">
              <a:lnSpc>
                <a:spcPts val="2180"/>
              </a:lnSpc>
              <a:spcBef>
                <a:spcPts val="4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Certain </a:t>
            </a:r>
            <a:r>
              <a:rPr sz="1800" spc="-5" dirty="0">
                <a:latin typeface="Calibri"/>
                <a:cs typeface="Calibri"/>
              </a:rPr>
              <a:t>fields </a:t>
            </a:r>
            <a:r>
              <a:rPr sz="1800" spc="-15" dirty="0">
                <a:latin typeface="Calibri"/>
                <a:cs typeface="Calibri"/>
              </a:rPr>
              <a:t>are </a:t>
            </a:r>
            <a:r>
              <a:rPr sz="1800" spc="-10" dirty="0">
                <a:latin typeface="Calibri"/>
                <a:cs typeface="Calibri"/>
              </a:rPr>
              <a:t>updated 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5" dirty="0">
                <a:latin typeface="Calibri"/>
                <a:cs typeface="Calibri"/>
              </a:rPr>
              <a:t>process </a:t>
            </a:r>
            <a:r>
              <a:rPr sz="1800" spc="-20" dirty="0">
                <a:latin typeface="Calibri"/>
                <a:cs typeface="Calibri"/>
              </a:rPr>
              <a:t>state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changes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039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Calibri"/>
                <a:cs typeface="Calibri"/>
              </a:rPr>
              <a:t>Other </a:t>
            </a:r>
            <a:r>
              <a:rPr sz="1800" dirty="0">
                <a:latin typeface="Calibri"/>
                <a:cs typeface="Calibri"/>
              </a:rPr>
              <a:t>fields </a:t>
            </a:r>
            <a:r>
              <a:rPr sz="1800" spc="-5" dirty="0">
                <a:latin typeface="Calibri"/>
                <a:cs typeface="Calibri"/>
              </a:rPr>
              <a:t>change very</a:t>
            </a:r>
            <a:endParaRPr sz="18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latin typeface="Calibri"/>
                <a:cs typeface="Calibri"/>
              </a:rPr>
              <a:t>frequently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018" y="2632844"/>
            <a:ext cx="7600315" cy="83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300" spc="25" dirty="0"/>
              <a:t>Programming </a:t>
            </a:r>
            <a:r>
              <a:rPr sz="5300" spc="40" dirty="0"/>
              <a:t>Assignment</a:t>
            </a:r>
            <a:r>
              <a:rPr sz="5300" spc="-25" dirty="0"/>
              <a:t> </a:t>
            </a:r>
            <a:r>
              <a:rPr sz="5300" spc="50" dirty="0"/>
              <a:t>2</a:t>
            </a:r>
            <a:endParaRPr sz="530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2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8488"/>
            <a:ext cx="40360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0" dirty="0"/>
              <a:t>Process Lifecycle:</a:t>
            </a:r>
            <a:r>
              <a:rPr sz="3300" spc="-15" dirty="0"/>
              <a:t> </a:t>
            </a:r>
            <a:r>
              <a:rPr sz="3300" spc="-25" dirty="0"/>
              <a:t>States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743712" y="1679448"/>
            <a:ext cx="7123176" cy="3337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8488"/>
            <a:ext cx="40360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0" dirty="0"/>
              <a:t>Process Lifecycle:</a:t>
            </a:r>
            <a:r>
              <a:rPr sz="3300" spc="-15" dirty="0"/>
              <a:t> </a:t>
            </a:r>
            <a:r>
              <a:rPr sz="3300" spc="-25" dirty="0"/>
              <a:t>States</a:t>
            </a:r>
            <a:endParaRPr sz="33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232916"/>
            <a:ext cx="7445375" cy="30372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600" b="1" spc="-5" dirty="0">
                <a:latin typeface="Calibri"/>
                <a:cs typeface="Calibri"/>
              </a:rPr>
              <a:t>New</a:t>
            </a:r>
            <a:r>
              <a:rPr sz="2600" spc="-5" dirty="0">
                <a:latin typeface="Calibri"/>
                <a:cs typeface="Calibri"/>
              </a:rPr>
              <a:t>: The </a:t>
            </a:r>
            <a:r>
              <a:rPr sz="2600" spc="-10" dirty="0">
                <a:latin typeface="Calibri"/>
                <a:cs typeface="Calibri"/>
              </a:rPr>
              <a:t>process </a:t>
            </a:r>
            <a:r>
              <a:rPr sz="2600" dirty="0">
                <a:latin typeface="Calibri"/>
                <a:cs typeface="Calibri"/>
              </a:rPr>
              <a:t>is </a:t>
            </a:r>
            <a:r>
              <a:rPr sz="2600" spc="-5" dirty="0">
                <a:latin typeface="Calibri"/>
                <a:cs typeface="Calibri"/>
              </a:rPr>
              <a:t>being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created.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b="1" spc="-5" dirty="0">
                <a:latin typeface="Calibri"/>
                <a:cs typeface="Calibri"/>
              </a:rPr>
              <a:t>Running</a:t>
            </a:r>
            <a:r>
              <a:rPr sz="2600" spc="-5" dirty="0">
                <a:latin typeface="Calibri"/>
                <a:cs typeface="Calibri"/>
              </a:rPr>
              <a:t>: Instructions </a:t>
            </a:r>
            <a:r>
              <a:rPr sz="2600" spc="-1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being </a:t>
            </a:r>
            <a:r>
              <a:rPr sz="2600" spc="-20" dirty="0">
                <a:latin typeface="Calibri"/>
                <a:cs typeface="Calibri"/>
              </a:rPr>
              <a:t>executed.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ts val="2810"/>
              </a:lnSpc>
              <a:spcBef>
                <a:spcPts val="830"/>
              </a:spcBef>
            </a:pPr>
            <a:r>
              <a:rPr sz="2600" b="1" spc="-15" dirty="0">
                <a:latin typeface="Calibri"/>
                <a:cs typeface="Calibri"/>
              </a:rPr>
              <a:t>Waiting: </a:t>
            </a: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process </a:t>
            </a:r>
            <a:r>
              <a:rPr sz="2600" dirty="0">
                <a:latin typeface="Calibri"/>
                <a:cs typeface="Calibri"/>
              </a:rPr>
              <a:t>is </a:t>
            </a:r>
            <a:r>
              <a:rPr sz="2600" spc="-5" dirty="0">
                <a:latin typeface="Calibri"/>
                <a:cs typeface="Calibri"/>
              </a:rPr>
              <a:t>waiting </a:t>
            </a: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some </a:t>
            </a:r>
            <a:r>
              <a:rPr sz="2600" spc="-20" dirty="0">
                <a:latin typeface="Calibri"/>
                <a:cs typeface="Calibri"/>
              </a:rPr>
              <a:t>event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occur  (such </a:t>
            </a:r>
            <a:r>
              <a:rPr sz="2600" dirty="0">
                <a:latin typeface="Calibri"/>
                <a:cs typeface="Calibri"/>
              </a:rPr>
              <a:t>as an </a:t>
            </a:r>
            <a:r>
              <a:rPr sz="2600" spc="-5" dirty="0">
                <a:latin typeface="Calibri"/>
                <a:cs typeface="Calibri"/>
              </a:rPr>
              <a:t>I/O </a:t>
            </a:r>
            <a:r>
              <a:rPr sz="2600" spc="-10" dirty="0">
                <a:latin typeface="Calibri"/>
                <a:cs typeface="Calibri"/>
              </a:rPr>
              <a:t>completion </a:t>
            </a:r>
            <a:r>
              <a:rPr sz="2600" dirty="0">
                <a:latin typeface="Calibri"/>
                <a:cs typeface="Calibri"/>
              </a:rPr>
              <a:t>or </a:t>
            </a:r>
            <a:r>
              <a:rPr sz="2600" spc="-10" dirty="0">
                <a:latin typeface="Calibri"/>
                <a:cs typeface="Calibri"/>
              </a:rPr>
              <a:t>reception </a:t>
            </a:r>
            <a:r>
              <a:rPr sz="2600" dirty="0">
                <a:latin typeface="Calibri"/>
                <a:cs typeface="Calibri"/>
              </a:rPr>
              <a:t>of a</a:t>
            </a:r>
            <a:r>
              <a:rPr sz="2600" spc="-5" dirty="0">
                <a:latin typeface="Calibri"/>
                <a:cs typeface="Calibri"/>
              </a:rPr>
              <a:t> signal).</a:t>
            </a:r>
            <a:endParaRPr sz="2600">
              <a:latin typeface="Calibri"/>
              <a:cs typeface="Calibri"/>
            </a:endParaRPr>
          </a:p>
          <a:p>
            <a:pPr marL="12700" marR="897255">
              <a:lnSpc>
                <a:spcPts val="2810"/>
              </a:lnSpc>
              <a:spcBef>
                <a:spcPts val="885"/>
              </a:spcBef>
            </a:pPr>
            <a:r>
              <a:rPr sz="2600" b="1" spc="-5" dirty="0">
                <a:latin typeface="Calibri"/>
                <a:cs typeface="Calibri"/>
              </a:rPr>
              <a:t>Ready</a:t>
            </a:r>
            <a:r>
              <a:rPr sz="2600" spc="-5" dirty="0">
                <a:latin typeface="Calibri"/>
                <a:cs typeface="Calibri"/>
              </a:rPr>
              <a:t>: The </a:t>
            </a:r>
            <a:r>
              <a:rPr sz="2600" spc="-10" dirty="0">
                <a:latin typeface="Calibri"/>
                <a:cs typeface="Calibri"/>
              </a:rPr>
              <a:t>process </a:t>
            </a:r>
            <a:r>
              <a:rPr sz="2600" dirty="0">
                <a:latin typeface="Calibri"/>
                <a:cs typeface="Calibri"/>
              </a:rPr>
              <a:t>is </a:t>
            </a:r>
            <a:r>
              <a:rPr sz="2600" spc="-5" dirty="0">
                <a:latin typeface="Calibri"/>
                <a:cs typeface="Calibri"/>
              </a:rPr>
              <a:t>waiting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be assigned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dirty="0">
                <a:latin typeface="Calibri"/>
                <a:cs typeface="Calibri"/>
              </a:rPr>
              <a:t>a  </a:t>
            </a:r>
            <a:r>
              <a:rPr sz="2600" spc="-35" dirty="0">
                <a:latin typeface="Calibri"/>
                <a:cs typeface="Calibri"/>
              </a:rPr>
              <a:t>processor.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600" b="1" spc="-30" dirty="0">
                <a:latin typeface="Calibri"/>
                <a:cs typeface="Calibri"/>
              </a:rPr>
              <a:t>Terminated</a:t>
            </a:r>
            <a:r>
              <a:rPr sz="2600" spc="-30" dirty="0">
                <a:latin typeface="Calibri"/>
                <a:cs typeface="Calibri"/>
              </a:rPr>
              <a:t>: </a:t>
            </a: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process </a:t>
            </a:r>
            <a:r>
              <a:rPr sz="2600" spc="-5" dirty="0">
                <a:latin typeface="Calibri"/>
                <a:cs typeface="Calibri"/>
              </a:rPr>
              <a:t>has finished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execution.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8488"/>
            <a:ext cx="16668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35" dirty="0"/>
              <a:t>P</a:t>
            </a:r>
            <a:r>
              <a:rPr sz="3300" spc="-70" dirty="0"/>
              <a:t>r</a:t>
            </a:r>
            <a:r>
              <a:rPr sz="3300" dirty="0"/>
              <a:t>o</a:t>
            </a:r>
            <a:r>
              <a:rPr sz="3300" spc="-5" dirty="0"/>
              <a:t>ce</a:t>
            </a:r>
            <a:r>
              <a:rPr sz="3300" dirty="0"/>
              <a:t>ss</a:t>
            </a:r>
            <a:r>
              <a:rPr sz="3300" spc="-5" dirty="0"/>
              <a:t>e</a:t>
            </a:r>
            <a:r>
              <a:rPr sz="3300" dirty="0"/>
              <a:t>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585221" y="1295908"/>
            <a:ext cx="7226300" cy="36029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spc="-20" dirty="0">
                <a:latin typeface="Calibri"/>
                <a:cs typeface="Calibri"/>
              </a:rPr>
              <a:t>Have </a:t>
            </a:r>
            <a:r>
              <a:rPr sz="2800" spc="-5" dirty="0">
                <a:latin typeface="Calibri"/>
                <a:cs typeface="Calibri"/>
              </a:rPr>
              <a:t>an ID </a:t>
            </a:r>
            <a:r>
              <a:rPr sz="2800" spc="-10" dirty="0">
                <a:latin typeface="Calibri"/>
                <a:cs typeface="Calibri"/>
              </a:rPr>
              <a:t>associated </a:t>
            </a:r>
            <a:r>
              <a:rPr sz="2800" spc="-5" dirty="0">
                <a:latin typeface="Calibri"/>
                <a:cs typeface="Calibri"/>
              </a:rPr>
              <a:t>with it </a:t>
            </a:r>
            <a:r>
              <a:rPr sz="2800" spc="-10" dirty="0">
                <a:latin typeface="Calibri"/>
                <a:cs typeface="Calibri"/>
              </a:rPr>
              <a:t>called </a:t>
            </a:r>
            <a:r>
              <a:rPr sz="2800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process </a:t>
            </a:r>
            <a:r>
              <a:rPr sz="2800" spc="-5" dirty="0">
                <a:latin typeface="Calibri"/>
                <a:cs typeface="Calibri"/>
              </a:rPr>
              <a:t>ID  (PID)</a:t>
            </a:r>
            <a:endParaRPr sz="2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184150" algn="l"/>
              </a:tabLst>
            </a:pPr>
            <a:r>
              <a:rPr sz="2800" b="1" spc="-5" dirty="0">
                <a:latin typeface="Courier New"/>
                <a:cs typeface="Courier New"/>
              </a:rPr>
              <a:t>ps</a:t>
            </a:r>
            <a:r>
              <a:rPr sz="2800" b="1" spc="-1055" dirty="0">
                <a:latin typeface="Courier New"/>
                <a:cs typeface="Courier New"/>
              </a:rPr>
              <a:t> </a:t>
            </a:r>
            <a:r>
              <a:rPr sz="2800" spc="-5" dirty="0">
                <a:latin typeface="Calibri"/>
                <a:cs typeface="Calibri"/>
              </a:rPr>
              <a:t>command</a:t>
            </a:r>
            <a:endParaRPr sz="28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PID: </a:t>
            </a:r>
            <a:r>
              <a:rPr sz="2400" spc="-10" dirty="0">
                <a:latin typeface="Calibri"/>
                <a:cs typeface="Calibri"/>
              </a:rPr>
              <a:t>Process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</a:t>
            </a:r>
            <a:endParaRPr sz="2400">
              <a:latin typeface="Calibri"/>
              <a:cs typeface="Calibri"/>
            </a:endParaRPr>
          </a:p>
          <a:p>
            <a:pPr marL="355600" marR="3455035" lvl="1">
              <a:lnSpc>
                <a:spcPct val="104200"/>
              </a:lnSpc>
              <a:buFont typeface="Arial"/>
              <a:buChar char="•"/>
              <a:tabLst>
                <a:tab pos="527050" algn="l"/>
              </a:tabLst>
            </a:pPr>
            <a:r>
              <a:rPr sz="2400" spc="-35" dirty="0">
                <a:latin typeface="Calibri"/>
                <a:cs typeface="Calibri"/>
              </a:rPr>
              <a:t>TTY: </a:t>
            </a:r>
            <a:r>
              <a:rPr sz="2400" spc="-10" dirty="0">
                <a:latin typeface="Calibri"/>
                <a:cs typeface="Calibri"/>
              </a:rPr>
              <a:t>Controlling </a:t>
            </a:r>
            <a:r>
              <a:rPr sz="2400" spc="-5" dirty="0">
                <a:latin typeface="Calibri"/>
                <a:cs typeface="Calibri"/>
              </a:rPr>
              <a:t>terminal  </a:t>
            </a:r>
            <a:r>
              <a:rPr sz="2400" spc="-10" dirty="0">
                <a:latin typeface="Calibri"/>
                <a:cs typeface="Calibri"/>
              </a:rPr>
              <a:t>associated </a:t>
            </a:r>
            <a:r>
              <a:rPr sz="2400" spc="-5" dirty="0">
                <a:latin typeface="Calibri"/>
                <a:cs typeface="Calibri"/>
              </a:rPr>
              <a:t>with 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110" dirty="0">
                <a:latin typeface="Calibri"/>
                <a:cs typeface="Calibri"/>
              </a:rPr>
              <a:t>STAT: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20" dirty="0">
                <a:latin typeface="Calibri"/>
                <a:cs typeface="Calibri"/>
              </a:rPr>
              <a:t>status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TIME: </a:t>
            </a:r>
            <a:r>
              <a:rPr sz="2400" spc="-50" dirty="0">
                <a:latin typeface="Calibri"/>
                <a:cs typeface="Calibri"/>
              </a:rPr>
              <a:t>Total </a:t>
            </a:r>
            <a:r>
              <a:rPr sz="2400" spc="-5" dirty="0">
                <a:latin typeface="Calibri"/>
                <a:cs typeface="Calibri"/>
              </a:rPr>
              <a:t>CPU </a:t>
            </a:r>
            <a:r>
              <a:rPr sz="2400" spc="-10" dirty="0">
                <a:latin typeface="Calibri"/>
                <a:cs typeface="Calibri"/>
              </a:rPr>
              <a:t>usage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7050" algn="l"/>
              </a:tabLst>
            </a:pPr>
            <a:r>
              <a:rPr sz="2400" spc="-5" dirty="0">
                <a:latin typeface="Calibri"/>
                <a:cs typeface="Calibri"/>
              </a:rPr>
              <a:t>CMD: Name 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executable/command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78250" y="1798269"/>
            <a:ext cx="4673600" cy="1262380"/>
            <a:chOff x="3778250" y="1798269"/>
            <a:chExt cx="4673600" cy="1262380"/>
          </a:xfrm>
        </p:grpSpPr>
        <p:sp>
          <p:nvSpPr>
            <p:cNvPr id="5" name="object 5"/>
            <p:cNvSpPr/>
            <p:nvPr/>
          </p:nvSpPr>
          <p:spPr>
            <a:xfrm>
              <a:off x="3788663" y="1810512"/>
              <a:ext cx="4651247" cy="12374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84600" y="1804619"/>
              <a:ext cx="4660900" cy="1249680"/>
            </a:xfrm>
            <a:custGeom>
              <a:avLst/>
              <a:gdLst/>
              <a:ahLst/>
              <a:cxnLst/>
              <a:rect l="l" t="t" r="r" b="b"/>
              <a:pathLst>
                <a:path w="4660900" h="1249680">
                  <a:moveTo>
                    <a:pt x="0" y="0"/>
                  </a:moveTo>
                  <a:lnTo>
                    <a:pt x="4660899" y="0"/>
                  </a:lnTo>
                  <a:lnTo>
                    <a:pt x="4660899" y="1249521"/>
                  </a:lnTo>
                  <a:lnTo>
                    <a:pt x="0" y="1249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2391"/>
            <a:ext cx="28911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/proc</a:t>
            </a:r>
            <a:r>
              <a:rPr sz="3300" b="0" u="heavy" spc="-12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 </a:t>
            </a:r>
            <a:r>
              <a:rPr sz="33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directory</a:t>
            </a:r>
            <a:endParaRPr sz="33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3255" y="1511808"/>
            <a:ext cx="8287511" cy="2020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248911"/>
            <a:ext cx="9144000" cy="829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2391"/>
            <a:ext cx="28911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/proc</a:t>
            </a:r>
            <a:r>
              <a:rPr sz="3300" b="0" u="heavy" spc="-12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 </a:t>
            </a:r>
            <a:r>
              <a:rPr sz="33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directory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349" y="1295908"/>
            <a:ext cx="8139430" cy="46482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84150" marR="1334770" indent="-17145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5" dirty="0">
                <a:latin typeface="Calibri"/>
                <a:cs typeface="Calibri"/>
              </a:rPr>
              <a:t>Contain </a:t>
            </a:r>
            <a:r>
              <a:rPr sz="2800" spc="-5" dirty="0">
                <a:latin typeface="Calibri"/>
                <a:cs typeface="Calibri"/>
              </a:rPr>
              <a:t>virtual </a:t>
            </a:r>
            <a:r>
              <a:rPr sz="2800" spc="-10" dirty="0">
                <a:latin typeface="Calibri"/>
                <a:cs typeface="Calibri"/>
              </a:rPr>
              <a:t>files </a:t>
            </a:r>
            <a:r>
              <a:rPr sz="2800" dirty="0">
                <a:latin typeface="Calibri"/>
                <a:cs typeface="Calibri"/>
              </a:rPr>
              <a:t>and </a:t>
            </a:r>
            <a:r>
              <a:rPr sz="2800" spc="-10" dirty="0">
                <a:solidFill>
                  <a:srgbClr val="0070C0"/>
                </a:solidFill>
                <a:latin typeface="Calibri"/>
                <a:cs typeface="Calibri"/>
              </a:rPr>
              <a:t>numbered directories </a:t>
            </a:r>
            <a:r>
              <a:rPr sz="2800" spc="-10" dirty="0">
                <a:latin typeface="Calibri"/>
                <a:cs typeface="Calibri"/>
              </a:rPr>
              <a:t> corresponding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each running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process</a:t>
            </a:r>
            <a:endParaRPr sz="2800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Directory </a:t>
            </a:r>
            <a:r>
              <a:rPr sz="2800" spc="-5" dirty="0">
                <a:latin typeface="Calibri"/>
                <a:cs typeface="Calibri"/>
              </a:rPr>
              <a:t>names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spc="-10" dirty="0">
                <a:latin typeface="Calibri"/>
                <a:cs typeface="Calibri"/>
              </a:rPr>
              <a:t>process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ids</a:t>
            </a:r>
            <a:endParaRPr sz="2800" dirty="0">
              <a:latin typeface="Calibri"/>
              <a:cs typeface="Calibri"/>
            </a:endParaRPr>
          </a:p>
          <a:p>
            <a:pPr marL="184150" marR="5080" indent="-171450">
              <a:lnSpc>
                <a:spcPts val="3000"/>
              </a:lnSpc>
              <a:spcBef>
                <a:spcPts val="95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5" dirty="0">
                <a:latin typeface="Calibri"/>
                <a:cs typeface="Calibri"/>
              </a:rPr>
              <a:t>When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process </a:t>
            </a:r>
            <a:r>
              <a:rPr sz="2800" spc="-5" dirty="0">
                <a:latin typeface="Calibri"/>
                <a:cs typeface="Calibri"/>
              </a:rPr>
              <a:t>ends, its </a:t>
            </a:r>
            <a:r>
              <a:rPr sz="2800" spc="-10" dirty="0">
                <a:latin typeface="Calibri"/>
                <a:cs typeface="Calibri"/>
              </a:rPr>
              <a:t>directory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400" spc="-5" dirty="0">
                <a:latin typeface="Courier New"/>
                <a:cs typeface="Courier New"/>
              </a:rPr>
              <a:t>/proc</a:t>
            </a:r>
            <a:r>
              <a:rPr sz="2400" spc="-765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alibri"/>
                <a:cs typeface="Calibri"/>
              </a:rPr>
              <a:t>disappears  </a:t>
            </a:r>
            <a:r>
              <a:rPr sz="2800" spc="-25" dirty="0">
                <a:latin typeface="Calibri"/>
                <a:cs typeface="Calibri"/>
              </a:rPr>
              <a:t>automatically.</a:t>
            </a:r>
            <a:endParaRPr lang="en-IN" sz="2800" spc="-25" dirty="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sz="2800" spc="-5" dirty="0">
                <a:latin typeface="Calibri"/>
                <a:cs typeface="Calibri"/>
              </a:rPr>
              <a:t>Files in </a:t>
            </a:r>
            <a:r>
              <a:rPr lang="en-US" sz="2800" dirty="0">
                <a:latin typeface="Calibri"/>
                <a:cs typeface="Calibri"/>
              </a:rPr>
              <a:t>a </a:t>
            </a:r>
            <a:r>
              <a:rPr lang="en-US" sz="2800" spc="-10" dirty="0">
                <a:latin typeface="Calibri"/>
                <a:cs typeface="Calibri"/>
              </a:rPr>
              <a:t>numbered</a:t>
            </a:r>
            <a:r>
              <a:rPr lang="en-US" sz="2800" spc="20" dirty="0">
                <a:latin typeface="Calibri"/>
                <a:cs typeface="Calibri"/>
              </a:rPr>
              <a:t> </a:t>
            </a:r>
            <a:r>
              <a:rPr lang="en-US" sz="2800" spc="-10" dirty="0">
                <a:latin typeface="Calibri"/>
                <a:cs typeface="Calibri"/>
              </a:rPr>
              <a:t>directory</a:t>
            </a:r>
            <a:endParaRPr lang="en-US" sz="28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7050" algn="l"/>
              </a:tabLst>
            </a:pPr>
            <a:r>
              <a:rPr lang="en-US" sz="2500" spc="-5" dirty="0" err="1">
                <a:latin typeface="Calibri"/>
                <a:cs typeface="Calibri"/>
              </a:rPr>
              <a:t>Cmdline</a:t>
            </a:r>
            <a:endParaRPr lang="en-US" sz="25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527050" algn="l"/>
              </a:tabLst>
            </a:pPr>
            <a:r>
              <a:rPr lang="en-US" sz="2500" spc="-10" dirty="0" err="1">
                <a:latin typeface="Calibri"/>
                <a:cs typeface="Calibri"/>
              </a:rPr>
              <a:t>cwd</a:t>
            </a:r>
            <a:endParaRPr lang="en-US" sz="25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7050" algn="l"/>
              </a:tabLst>
            </a:pPr>
            <a:r>
              <a:rPr lang="en-US" sz="2500" spc="-15" dirty="0">
                <a:latin typeface="Calibri"/>
                <a:cs typeface="Calibri"/>
              </a:rPr>
              <a:t>environ</a:t>
            </a:r>
            <a:endParaRPr lang="en-US" sz="25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527050" algn="l"/>
              </a:tabLst>
            </a:pPr>
            <a:r>
              <a:rPr lang="en-US" sz="2500" spc="-65" dirty="0" err="1">
                <a:latin typeface="Calibri"/>
                <a:cs typeface="Calibri"/>
              </a:rPr>
              <a:t>fd</a:t>
            </a:r>
            <a:endParaRPr lang="en-US" sz="2500" dirty="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527050" algn="l"/>
              </a:tabLst>
            </a:pPr>
            <a:r>
              <a:rPr lang="en-US" sz="2500" spc="-5" dirty="0">
                <a:latin typeface="Calibri"/>
                <a:cs typeface="Calibri"/>
              </a:rPr>
              <a:t>maps, </a:t>
            </a:r>
            <a:r>
              <a:rPr lang="en-US" sz="2500" spc="-20" dirty="0" err="1">
                <a:latin typeface="Calibri"/>
                <a:cs typeface="Calibri"/>
              </a:rPr>
              <a:t>statm</a:t>
            </a:r>
            <a:r>
              <a:rPr lang="en-US" sz="2500" spc="-20" dirty="0">
                <a:latin typeface="Calibri"/>
                <a:cs typeface="Calibri"/>
              </a:rPr>
              <a:t>, </a:t>
            </a:r>
            <a:r>
              <a:rPr lang="en-US" sz="2500" dirty="0">
                <a:latin typeface="Calibri"/>
                <a:cs typeface="Calibri"/>
              </a:rPr>
              <a:t>mem; </a:t>
            </a:r>
            <a:r>
              <a:rPr lang="en-US" sz="2500" spc="-20" dirty="0">
                <a:latin typeface="Calibri"/>
                <a:cs typeface="Calibri"/>
              </a:rPr>
              <a:t>stat,</a:t>
            </a:r>
            <a:r>
              <a:rPr lang="en-US" sz="2500" spc="5" dirty="0">
                <a:latin typeface="Calibri"/>
                <a:cs typeface="Calibri"/>
              </a:rPr>
              <a:t> </a:t>
            </a:r>
            <a:r>
              <a:rPr lang="en-US" sz="2500" spc="-20" dirty="0">
                <a:latin typeface="Calibri"/>
                <a:cs typeface="Calibri"/>
              </a:rPr>
              <a:t>status</a:t>
            </a:r>
            <a:endParaRPr lang="en-US" sz="25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2391"/>
            <a:ext cx="28911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/proc</a:t>
            </a:r>
            <a:r>
              <a:rPr sz="3300" b="0" u="heavy" spc="-12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ourier New"/>
                <a:cs typeface="Courier New"/>
              </a:rPr>
              <a:t> </a:t>
            </a:r>
            <a:r>
              <a:rPr sz="33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directory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159764"/>
            <a:ext cx="7588250" cy="3967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55"/>
              </a:lnSpc>
              <a:spcBef>
                <a:spcPts val="100"/>
              </a:spcBef>
            </a:pPr>
            <a:r>
              <a:rPr sz="2600" dirty="0">
                <a:latin typeface="Calibri"/>
                <a:cs typeface="Calibri"/>
              </a:rPr>
              <a:t>Some </a:t>
            </a:r>
            <a:r>
              <a:rPr sz="2600" spc="-5" dirty="0">
                <a:latin typeface="Calibri"/>
                <a:cs typeface="Calibri"/>
              </a:rPr>
              <a:t>typical </a:t>
            </a:r>
            <a:r>
              <a:rPr sz="2600" dirty="0">
                <a:latin typeface="Calibri"/>
                <a:cs typeface="Calibri"/>
              </a:rPr>
              <a:t>virtual </a:t>
            </a:r>
            <a:r>
              <a:rPr sz="2600" spc="-5" dirty="0">
                <a:latin typeface="Calibri"/>
                <a:cs typeface="Calibri"/>
              </a:rPr>
              <a:t>files </a:t>
            </a:r>
            <a:r>
              <a:rPr sz="2600" spc="-10" dirty="0">
                <a:latin typeface="Calibri"/>
                <a:cs typeface="Calibri"/>
              </a:rPr>
              <a:t>that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provide</a:t>
            </a:r>
            <a:endParaRPr sz="2600" dirty="0">
              <a:latin typeface="Calibri"/>
              <a:cs typeface="Calibri"/>
            </a:endParaRPr>
          </a:p>
          <a:p>
            <a:pPr marL="355600">
              <a:lnSpc>
                <a:spcPts val="2615"/>
              </a:lnSpc>
            </a:pPr>
            <a:r>
              <a:rPr sz="23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Hardware</a:t>
            </a:r>
            <a:r>
              <a:rPr sz="2300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information</a:t>
            </a:r>
            <a:endParaRPr sz="2300" dirty="0">
              <a:latin typeface="Calibri"/>
              <a:cs typeface="Calibri"/>
            </a:endParaRPr>
          </a:p>
          <a:p>
            <a:pPr marL="869950" marR="572135" indent="-171450">
              <a:lnSpc>
                <a:spcPts val="1989"/>
              </a:lnSpc>
              <a:spcBef>
                <a:spcPts val="330"/>
              </a:spcBef>
              <a:buFont typeface="Arial"/>
              <a:buChar char="•"/>
              <a:tabLst>
                <a:tab pos="869950" algn="l"/>
              </a:tabLst>
            </a:pPr>
            <a:r>
              <a:rPr sz="2000" spc="-15" dirty="0">
                <a:solidFill>
                  <a:srgbClr val="0070C0"/>
                </a:solidFill>
                <a:latin typeface="Calibri"/>
                <a:cs typeface="Calibri"/>
              </a:rPr>
              <a:t>/proc/cpuinfo</a:t>
            </a:r>
            <a:r>
              <a:rPr sz="2000" spc="-15" dirty="0">
                <a:latin typeface="Calibri"/>
                <a:cs typeface="Calibri"/>
              </a:rPr>
              <a:t>: </a:t>
            </a:r>
            <a:r>
              <a:rPr sz="2000" spc="-5" dirty="0">
                <a:latin typeface="Calibri"/>
                <a:cs typeface="Calibri"/>
              </a:rPr>
              <a:t>identifies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type of processor used </a:t>
            </a:r>
            <a:r>
              <a:rPr sz="2000" spc="-10" dirty="0">
                <a:latin typeface="Calibri"/>
                <a:cs typeface="Calibri"/>
              </a:rPr>
              <a:t>by </a:t>
            </a:r>
            <a:r>
              <a:rPr sz="2000" spc="-15" dirty="0">
                <a:latin typeface="Calibri"/>
                <a:cs typeface="Calibri"/>
              </a:rPr>
              <a:t>your  </a:t>
            </a:r>
            <a:r>
              <a:rPr sz="2000" spc="-20" dirty="0">
                <a:latin typeface="Calibri"/>
                <a:cs typeface="Calibri"/>
              </a:rPr>
              <a:t>system</a:t>
            </a:r>
            <a:endParaRPr sz="2000" dirty="0">
              <a:latin typeface="Calibri"/>
              <a:cs typeface="Calibri"/>
            </a:endParaRPr>
          </a:p>
          <a:p>
            <a:pPr marL="869950" indent="-171450">
              <a:lnSpc>
                <a:spcPts val="2255"/>
              </a:lnSpc>
              <a:buFont typeface="Arial"/>
              <a:buChar char="•"/>
              <a:tabLst>
                <a:tab pos="869950" algn="l"/>
              </a:tabLst>
            </a:pPr>
            <a:r>
              <a:rPr sz="2000" spc="-10" dirty="0">
                <a:solidFill>
                  <a:srgbClr val="0070C0"/>
                </a:solidFill>
                <a:latin typeface="Calibri"/>
                <a:cs typeface="Calibri"/>
              </a:rPr>
              <a:t>/proc/</a:t>
            </a:r>
            <a:r>
              <a:rPr sz="2000" spc="-10" dirty="0" err="1">
                <a:solidFill>
                  <a:srgbClr val="0070C0"/>
                </a:solidFill>
                <a:latin typeface="Calibri"/>
                <a:cs typeface="Calibri"/>
              </a:rPr>
              <a:t>meminfo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ts val="2675"/>
              </a:lnSpc>
            </a:pPr>
            <a:r>
              <a:rPr sz="23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File-related</a:t>
            </a:r>
            <a:r>
              <a:rPr sz="2300" u="heavy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info</a:t>
            </a:r>
            <a:endParaRPr sz="2300" dirty="0">
              <a:latin typeface="Calibri"/>
              <a:cs typeface="Calibri"/>
            </a:endParaRPr>
          </a:p>
          <a:p>
            <a:pPr marL="869950" marR="5080" indent="-171450">
              <a:lnSpc>
                <a:spcPct val="80000"/>
              </a:lnSpc>
              <a:spcBef>
                <a:spcPts val="450"/>
              </a:spcBef>
              <a:buFont typeface="Arial"/>
              <a:buChar char="•"/>
              <a:tabLst>
                <a:tab pos="869950" algn="l"/>
              </a:tabLst>
            </a:pPr>
            <a:r>
              <a:rPr sz="2000" spc="-10" dirty="0">
                <a:solidFill>
                  <a:srgbClr val="0070C0"/>
                </a:solidFill>
                <a:latin typeface="Calibri"/>
                <a:cs typeface="Calibri"/>
              </a:rPr>
              <a:t>/proc/filesystems</a:t>
            </a:r>
            <a:r>
              <a:rPr sz="2000" spc="-10" dirty="0">
                <a:latin typeface="Calibri"/>
                <a:cs typeface="Calibri"/>
              </a:rPr>
              <a:t>: displays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list of </a:t>
            </a:r>
            <a:r>
              <a:rPr sz="2000" dirty="0">
                <a:latin typeface="Calibri"/>
                <a:cs typeface="Calibri"/>
              </a:rPr>
              <a:t>the file </a:t>
            </a:r>
            <a:r>
              <a:rPr sz="2000" spc="-20" dirty="0">
                <a:latin typeface="Calibri"/>
                <a:cs typeface="Calibri"/>
              </a:rPr>
              <a:t>system </a:t>
            </a:r>
            <a:r>
              <a:rPr sz="2000" spc="-5" dirty="0">
                <a:latin typeface="Calibri"/>
                <a:cs typeface="Calibri"/>
              </a:rPr>
              <a:t>types currently  supported </a:t>
            </a:r>
            <a:r>
              <a:rPr sz="2000" spc="-10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kernel</a:t>
            </a:r>
            <a:endParaRPr sz="2000" dirty="0">
              <a:latin typeface="Calibri"/>
              <a:cs typeface="Calibri"/>
            </a:endParaRPr>
          </a:p>
          <a:p>
            <a:pPr marL="869950" indent="-171450">
              <a:lnSpc>
                <a:spcPts val="2190"/>
              </a:lnSpc>
              <a:buFont typeface="Arial"/>
              <a:buChar char="•"/>
              <a:tabLst>
                <a:tab pos="869950" algn="l"/>
              </a:tabLst>
            </a:pPr>
            <a:r>
              <a:rPr sz="2000" spc="-5" dirty="0">
                <a:solidFill>
                  <a:srgbClr val="0070C0"/>
                </a:solidFill>
                <a:latin typeface="Calibri"/>
                <a:cs typeface="Calibri"/>
              </a:rPr>
              <a:t>/proc/partitions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ts val="2640"/>
              </a:lnSpc>
            </a:pPr>
            <a:r>
              <a:rPr sz="23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Kernel configuration</a:t>
            </a:r>
            <a:r>
              <a:rPr sz="2300" u="heavy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parameters</a:t>
            </a:r>
            <a:endParaRPr sz="2300" dirty="0">
              <a:latin typeface="Calibri"/>
              <a:cs typeface="Calibri"/>
            </a:endParaRPr>
          </a:p>
          <a:p>
            <a:pPr marL="869950" marR="6350" indent="-171450">
              <a:lnSpc>
                <a:spcPts val="1989"/>
              </a:lnSpc>
              <a:spcBef>
                <a:spcPts val="380"/>
              </a:spcBef>
              <a:buFont typeface="Arial"/>
              <a:buChar char="•"/>
              <a:tabLst>
                <a:tab pos="869950" algn="l"/>
              </a:tabLst>
            </a:pPr>
            <a:r>
              <a:rPr sz="2000" spc="-10" dirty="0">
                <a:solidFill>
                  <a:srgbClr val="0070C0"/>
                </a:solidFill>
                <a:latin typeface="Calibri"/>
                <a:cs typeface="Calibri"/>
              </a:rPr>
              <a:t>/proc/cmdline</a:t>
            </a:r>
            <a:r>
              <a:rPr sz="2000" spc="-10" dirty="0">
                <a:latin typeface="Calibri"/>
                <a:cs typeface="Calibri"/>
              </a:rPr>
              <a:t>: shows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parameters </a:t>
            </a:r>
            <a:r>
              <a:rPr sz="2000" dirty="0">
                <a:latin typeface="Calibri"/>
                <a:cs typeface="Calibri"/>
              </a:rPr>
              <a:t>passed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kernel </a:t>
            </a:r>
            <a:r>
              <a:rPr sz="2000" spc="-10" dirty="0">
                <a:latin typeface="Calibri"/>
                <a:cs typeface="Calibri"/>
              </a:rPr>
              <a:t>at </a:t>
            </a:r>
            <a:r>
              <a:rPr sz="2000" spc="-5" dirty="0">
                <a:latin typeface="Calibri"/>
                <a:cs typeface="Calibri"/>
              </a:rPr>
              <a:t>the  </a:t>
            </a:r>
            <a:r>
              <a:rPr sz="2000" dirty="0">
                <a:latin typeface="Calibri"/>
                <a:cs typeface="Calibri"/>
              </a:rPr>
              <a:t>time it 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started</a:t>
            </a:r>
            <a:endParaRPr sz="2000" dirty="0">
              <a:latin typeface="Calibri"/>
              <a:cs typeface="Calibri"/>
            </a:endParaRPr>
          </a:p>
          <a:p>
            <a:pPr marL="869950" indent="-171450">
              <a:lnSpc>
                <a:spcPts val="2310"/>
              </a:lnSpc>
              <a:buFont typeface="Arial"/>
              <a:buChar char="•"/>
              <a:tabLst>
                <a:tab pos="869950" algn="l"/>
              </a:tabLst>
            </a:pPr>
            <a:r>
              <a:rPr sz="2000" spc="-20" dirty="0">
                <a:solidFill>
                  <a:srgbClr val="0070C0"/>
                </a:solidFill>
                <a:latin typeface="Calibri"/>
                <a:cs typeface="Calibri"/>
              </a:rPr>
              <a:t>/proc/sys</a:t>
            </a:r>
            <a:endParaRPr sz="2300" u="heavy" spc="-10" dirty="0">
              <a:uFill>
                <a:solidFill>
                  <a:srgbClr val="000000"/>
                </a:solidFill>
              </a:u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2391"/>
            <a:ext cx="25615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0" dirty="0">
                <a:latin typeface="Courier New"/>
                <a:cs typeface="Courier New"/>
              </a:rPr>
              <a:t>top</a:t>
            </a:r>
            <a:r>
              <a:rPr sz="3300" b="0" spc="-1300" dirty="0">
                <a:latin typeface="Courier New"/>
                <a:cs typeface="Courier New"/>
              </a:rPr>
              <a:t> </a:t>
            </a:r>
            <a:r>
              <a:rPr sz="3300" spc="-10" dirty="0"/>
              <a:t>command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155699"/>
            <a:ext cx="7686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2800" spc="-10" dirty="0">
                <a:latin typeface="Calibri"/>
                <a:cs typeface="Calibri"/>
              </a:rPr>
              <a:t>Display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list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processes </a:t>
            </a:r>
            <a:r>
              <a:rPr sz="2800" spc="-5" dirty="0">
                <a:latin typeface="Calibri"/>
                <a:cs typeface="Calibri"/>
              </a:rPr>
              <a:t>with their </a:t>
            </a:r>
            <a:r>
              <a:rPr sz="2800" spc="-15" dirty="0">
                <a:latin typeface="Calibri"/>
                <a:cs typeface="Calibri"/>
              </a:rPr>
              <a:t>resource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usage.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4103" y="1709927"/>
            <a:ext cx="5955792" cy="3944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51784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What </a:t>
            </a:r>
            <a:r>
              <a:rPr sz="3300" spc="-5" dirty="0"/>
              <a:t>if </a:t>
            </a:r>
            <a:r>
              <a:rPr sz="3300" spc="-20" dirty="0"/>
              <a:t>we </a:t>
            </a:r>
            <a:r>
              <a:rPr sz="3300" spc="-25" dirty="0"/>
              <a:t>have </a:t>
            </a:r>
            <a:r>
              <a:rPr sz="3300" spc="-5" dirty="0"/>
              <a:t>multiple CPUs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487680" y="2212848"/>
            <a:ext cx="7891272" cy="3380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51784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/>
              <a:t>What </a:t>
            </a:r>
            <a:r>
              <a:rPr sz="3300" spc="-5" dirty="0"/>
              <a:t>if </a:t>
            </a:r>
            <a:r>
              <a:rPr sz="3300" spc="-20" dirty="0"/>
              <a:t>we </a:t>
            </a:r>
            <a:r>
              <a:rPr sz="3300" spc="-25" dirty="0"/>
              <a:t>have </a:t>
            </a:r>
            <a:r>
              <a:rPr sz="3300" spc="-5" dirty="0"/>
              <a:t>multiple CPUs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499872" y="2356104"/>
            <a:ext cx="8144256" cy="2758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90" y="711200"/>
            <a:ext cx="12979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20" dirty="0">
                <a:latin typeface="Calibri Light"/>
                <a:cs typeface="Calibri Light"/>
              </a:rPr>
              <a:t>Process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6086" y="711200"/>
            <a:ext cx="23793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4890" algn="l"/>
              </a:tabLst>
            </a:pPr>
            <a:r>
              <a:rPr sz="3300" spc="-10" dirty="0"/>
              <a:t>vs	</a:t>
            </a:r>
            <a:r>
              <a:rPr sz="33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Threads</a:t>
            </a:r>
            <a:endParaRPr sz="3300"/>
          </a:p>
        </p:txBody>
      </p:sp>
      <p:sp>
        <p:nvSpPr>
          <p:cNvPr id="4" name="object 4"/>
          <p:cNvSpPr/>
          <p:nvPr/>
        </p:nvSpPr>
        <p:spPr>
          <a:xfrm>
            <a:off x="551687" y="2097023"/>
            <a:ext cx="2478024" cy="2697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678935" y="1795272"/>
            <a:ext cx="5062855" cy="2999740"/>
            <a:chOff x="3678935" y="1795272"/>
            <a:chExt cx="5062855" cy="2999740"/>
          </a:xfrm>
        </p:grpSpPr>
        <p:sp>
          <p:nvSpPr>
            <p:cNvPr id="6" name="object 6"/>
            <p:cNvSpPr/>
            <p:nvPr/>
          </p:nvSpPr>
          <p:spPr>
            <a:xfrm>
              <a:off x="3678935" y="2008631"/>
              <a:ext cx="3197352" cy="2706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73239" y="1795272"/>
              <a:ext cx="1868424" cy="29992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423683" y="1499190"/>
            <a:ext cx="0" cy="4147185"/>
          </a:xfrm>
          <a:custGeom>
            <a:avLst/>
            <a:gdLst/>
            <a:ahLst/>
            <a:cxnLst/>
            <a:rect l="l" t="t" r="r" b="b"/>
            <a:pathLst>
              <a:path h="4147185">
                <a:moveTo>
                  <a:pt x="0" y="0"/>
                </a:moveTo>
                <a:lnTo>
                  <a:pt x="1" y="4146697"/>
                </a:lnTo>
              </a:path>
            </a:pathLst>
          </a:custGeom>
          <a:ln w="28575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48488"/>
            <a:ext cx="32219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LKM – </a:t>
            </a:r>
            <a:r>
              <a:rPr sz="3300" spc="-5" dirty="0"/>
              <a:t>Quick</a:t>
            </a:r>
            <a:r>
              <a:rPr sz="3300" spc="-80" dirty="0"/>
              <a:t> </a:t>
            </a:r>
            <a:r>
              <a:rPr sz="3300" spc="-25" dirty="0"/>
              <a:t>Recap</a:t>
            </a:r>
            <a:endParaRPr sz="33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3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540764"/>
            <a:ext cx="5991225" cy="1713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What are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two </a:t>
            </a:r>
            <a:r>
              <a:rPr sz="2000" dirty="0">
                <a:latin typeface="Calibri"/>
                <a:cs typeface="Calibri"/>
              </a:rPr>
              <a:t>main </a:t>
            </a:r>
            <a:r>
              <a:rPr sz="2000" spc="-5" dirty="0">
                <a:latin typeface="Calibri"/>
                <a:cs typeface="Calibri"/>
              </a:rPr>
              <a:t>functions </a:t>
            </a:r>
            <a:r>
              <a:rPr sz="2000" spc="-10" dirty="0">
                <a:latin typeface="Calibri"/>
                <a:cs typeface="Calibri"/>
              </a:rPr>
              <a:t>required </a:t>
            </a:r>
            <a:r>
              <a:rPr sz="2000" dirty="0">
                <a:latin typeface="Calibri"/>
                <a:cs typeface="Calibri"/>
              </a:rPr>
              <a:t>in a </a:t>
            </a:r>
            <a:r>
              <a:rPr sz="2000" spc="-5" dirty="0">
                <a:latin typeface="Calibri"/>
                <a:cs typeface="Calibri"/>
              </a:rPr>
              <a:t>LKM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code?</a:t>
            </a:r>
            <a:endParaRPr sz="2000" dirty="0">
              <a:latin typeface="Calibri"/>
              <a:cs typeface="Calibri"/>
            </a:endParaRPr>
          </a:p>
          <a:p>
            <a:pPr marL="12700" marR="942340">
              <a:lnSpc>
                <a:spcPct val="246000"/>
              </a:lnSpc>
            </a:pPr>
            <a:r>
              <a:rPr sz="2000" spc="-5" dirty="0">
                <a:latin typeface="Calibri"/>
                <a:cs typeface="Calibri"/>
              </a:rPr>
              <a:t>How do </a:t>
            </a:r>
            <a:r>
              <a:rPr sz="2000" spc="-15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load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module </a:t>
            </a:r>
            <a:r>
              <a:rPr sz="2000" spc="-10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kernel?  </a:t>
            </a:r>
            <a:r>
              <a:rPr sz="2000" spc="-5" dirty="0">
                <a:latin typeface="Calibri"/>
                <a:cs typeface="Calibri"/>
              </a:rPr>
              <a:t>How do </a:t>
            </a:r>
            <a:r>
              <a:rPr sz="2000" spc="-15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unload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module </a:t>
            </a:r>
            <a:r>
              <a:rPr sz="2000" spc="-10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kernel?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599" y="348488"/>
            <a:ext cx="30130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0" dirty="0"/>
              <a:t>Process </a:t>
            </a:r>
            <a:r>
              <a:rPr sz="3300" spc="-10" dirty="0"/>
              <a:t>vs</a:t>
            </a:r>
            <a:r>
              <a:rPr sz="3300" spc="-50" dirty="0"/>
              <a:t> </a:t>
            </a:r>
            <a:r>
              <a:rPr sz="3300" spc="-10" dirty="0"/>
              <a:t>Thread</a:t>
            </a:r>
            <a:endParaRPr sz="33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dirty="0"/>
              <a:t>29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91730" y="1478700"/>
          <a:ext cx="7886700" cy="3278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57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Thread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7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Executing instance 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of an</a:t>
                      </a:r>
                      <a:r>
                        <a:rPr sz="14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application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30" dirty="0">
                          <a:latin typeface="Calibri"/>
                          <a:cs typeface="Calibri"/>
                        </a:rPr>
                        <a:t>Path 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execution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within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process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7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Used for heavy weight</a:t>
                      </a:r>
                      <a:r>
                        <a:rPr sz="1400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tasks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Used for small</a:t>
                      </a:r>
                      <a:r>
                        <a:rPr sz="1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tasks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472">
                <a:tc>
                  <a:txBody>
                    <a:bodyPr/>
                    <a:lstStyle/>
                    <a:p>
                      <a:pPr marL="91440" marR="378460">
                        <a:lnSpc>
                          <a:spcPts val="1610"/>
                        </a:lnSpc>
                        <a:spcBef>
                          <a:spcPts val="370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Takes 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more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time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for termination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creation</a:t>
                      </a:r>
                      <a:r>
                        <a:rPr sz="1400" spc="-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context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switching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90855">
                        <a:lnSpc>
                          <a:spcPts val="1610"/>
                        </a:lnSpc>
                        <a:spcBef>
                          <a:spcPts val="370"/>
                        </a:spcBef>
                      </a:pPr>
                      <a:r>
                        <a:rPr sz="1400" spc="-50" dirty="0">
                          <a:latin typeface="Calibri"/>
                          <a:cs typeface="Calibri"/>
                        </a:rPr>
                        <a:t>Takes 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less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time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for termination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creation</a:t>
                      </a:r>
                      <a:r>
                        <a:rPr sz="1400" spc="-1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and  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context</a:t>
                      </a:r>
                      <a:r>
                        <a:rPr sz="14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switching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7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Process 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consume more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resources.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Threads 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consume 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4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resources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7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Process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isolated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Threads share</a:t>
                      </a:r>
                      <a:r>
                        <a:rPr sz="14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memory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17170"/>
            <a:ext cx="346519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00" spc="20" dirty="0"/>
              <a:t>Week </a:t>
            </a:r>
            <a:r>
              <a:rPr sz="3500" spc="50" dirty="0"/>
              <a:t>4 </a:t>
            </a:r>
            <a:r>
              <a:rPr sz="3500" spc="45" dirty="0"/>
              <a:t>–</a:t>
            </a:r>
            <a:r>
              <a:rPr sz="3500" spc="-85" dirty="0"/>
              <a:t> </a:t>
            </a:r>
            <a:r>
              <a:rPr sz="3500" spc="35" dirty="0"/>
              <a:t>Checklist</a:t>
            </a:r>
            <a:endParaRPr sz="3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95640" y="6449957"/>
            <a:ext cx="13970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900" spc="-10" dirty="0">
                <a:solidFill>
                  <a:srgbClr val="898989"/>
                </a:solidFill>
                <a:latin typeface="Calibri"/>
                <a:cs typeface="Calibri"/>
              </a:rPr>
              <a:t>32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241044"/>
            <a:ext cx="4537710" cy="14706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10845" indent="-398780">
              <a:lnSpc>
                <a:spcPct val="100000"/>
              </a:lnSpc>
              <a:spcBef>
                <a:spcPts val="530"/>
              </a:spcBef>
              <a:buFont typeface="Wingdings"/>
              <a:buChar char=""/>
              <a:tabLst>
                <a:tab pos="411480" algn="l"/>
              </a:tabLst>
            </a:pPr>
            <a:r>
              <a:rPr lang="en-IN" sz="2800" dirty="0">
                <a:latin typeface="Calibri"/>
                <a:cs typeface="Calibri"/>
              </a:rPr>
              <a:t>Start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70" dirty="0">
                <a:latin typeface="Calibri"/>
                <a:cs typeface="Calibri"/>
              </a:rPr>
              <a:t>PA2</a:t>
            </a:r>
            <a:endParaRPr sz="2800" dirty="0">
              <a:latin typeface="Calibri"/>
              <a:cs typeface="Calibri"/>
            </a:endParaRPr>
          </a:p>
          <a:p>
            <a:pPr marL="410845" indent="-398780">
              <a:lnSpc>
                <a:spcPct val="100000"/>
              </a:lnSpc>
              <a:spcBef>
                <a:spcPts val="430"/>
              </a:spcBef>
              <a:buFont typeface="Wingdings"/>
              <a:buChar char=""/>
              <a:tabLst>
                <a:tab pos="411480" algn="l"/>
              </a:tabLst>
            </a:pPr>
            <a:r>
              <a:rPr sz="2800" dirty="0">
                <a:latin typeface="Calibri"/>
                <a:cs typeface="Calibri"/>
              </a:rPr>
              <a:t>Discuss </a:t>
            </a:r>
            <a:r>
              <a:rPr sz="2800" spc="-10" dirty="0">
                <a:latin typeface="Calibri"/>
                <a:cs typeface="Calibri"/>
              </a:rPr>
              <a:t>processes vs threads</a:t>
            </a:r>
            <a:endParaRPr sz="2800" dirty="0">
              <a:latin typeface="Calibri"/>
              <a:cs typeface="Calibri"/>
            </a:endParaRPr>
          </a:p>
          <a:p>
            <a:pPr marL="410845" indent="-398780">
              <a:lnSpc>
                <a:spcPct val="100000"/>
              </a:lnSpc>
              <a:spcBef>
                <a:spcPts val="434"/>
              </a:spcBef>
              <a:buFont typeface="Wingdings"/>
              <a:buChar char=""/>
              <a:tabLst>
                <a:tab pos="411480" algn="l"/>
              </a:tabLst>
            </a:pPr>
            <a:r>
              <a:rPr sz="2800" spc="-15" dirty="0">
                <a:latin typeface="Calibri"/>
                <a:cs typeface="Calibri"/>
              </a:rPr>
              <a:t>Read </a:t>
            </a:r>
            <a:r>
              <a:rPr sz="2800" spc="-5" dirty="0">
                <a:latin typeface="Calibri"/>
                <a:cs typeface="Calibri"/>
              </a:rPr>
              <a:t>about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IPC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60679"/>
            <a:ext cx="50184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85" dirty="0"/>
              <a:t>PA2 </a:t>
            </a:r>
            <a:r>
              <a:rPr sz="3300" dirty="0"/>
              <a:t>– </a:t>
            </a:r>
            <a:r>
              <a:rPr sz="3300" spc="-15" dirty="0"/>
              <a:t>Character </a:t>
            </a:r>
            <a:r>
              <a:rPr sz="3300" spc="-10" dirty="0"/>
              <a:t>Device</a:t>
            </a:r>
            <a:r>
              <a:rPr sz="3300" spc="10" dirty="0"/>
              <a:t> </a:t>
            </a:r>
            <a:r>
              <a:rPr sz="3300" spc="-10" dirty="0"/>
              <a:t>Driver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2473933" y="1441491"/>
            <a:ext cx="1438275" cy="369570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265"/>
              </a:spcBef>
            </a:pPr>
            <a:r>
              <a:rPr sz="1800" spc="-15" dirty="0">
                <a:latin typeface="Calibri"/>
                <a:cs typeface="Calibri"/>
              </a:rPr>
              <a:t>Programs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841" y="3821163"/>
            <a:ext cx="4066540" cy="1534160"/>
          </a:xfrm>
          <a:custGeom>
            <a:avLst/>
            <a:gdLst/>
            <a:ahLst/>
            <a:cxnLst/>
            <a:rect l="l" t="t" r="r" b="b"/>
            <a:pathLst>
              <a:path w="4066540" h="1534160">
                <a:moveTo>
                  <a:pt x="0" y="0"/>
                </a:moveTo>
                <a:lnTo>
                  <a:pt x="4066399" y="0"/>
                </a:lnTo>
                <a:lnTo>
                  <a:pt x="4066399" y="1533961"/>
                </a:lnTo>
                <a:lnTo>
                  <a:pt x="0" y="15339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7572" y="5007355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Kernel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80653" y="1168083"/>
            <a:ext cx="2225040" cy="1054100"/>
          </a:xfrm>
          <a:custGeom>
            <a:avLst/>
            <a:gdLst/>
            <a:ahLst/>
            <a:cxnLst/>
            <a:rect l="l" t="t" r="r" b="b"/>
            <a:pathLst>
              <a:path w="2225040" h="1054100">
                <a:moveTo>
                  <a:pt x="0" y="0"/>
                </a:moveTo>
                <a:lnTo>
                  <a:pt x="2224585" y="0"/>
                </a:lnTo>
                <a:lnTo>
                  <a:pt x="2224585" y="1053974"/>
                </a:lnTo>
                <a:lnTo>
                  <a:pt x="0" y="1053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59393" y="1874011"/>
            <a:ext cx="1052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User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19119" y="1820519"/>
            <a:ext cx="450850" cy="2000885"/>
          </a:xfrm>
          <a:custGeom>
            <a:avLst/>
            <a:gdLst/>
            <a:ahLst/>
            <a:cxnLst/>
            <a:rect l="l" t="t" r="r" b="b"/>
            <a:pathLst>
              <a:path w="450850" h="2000885">
                <a:moveTo>
                  <a:pt x="76200" y="1904796"/>
                </a:moveTo>
                <a:lnTo>
                  <a:pt x="50800" y="1904796"/>
                </a:lnTo>
                <a:lnTo>
                  <a:pt x="50800" y="0"/>
                </a:lnTo>
                <a:lnTo>
                  <a:pt x="25400" y="0"/>
                </a:lnTo>
                <a:lnTo>
                  <a:pt x="25400" y="1904796"/>
                </a:lnTo>
                <a:lnTo>
                  <a:pt x="0" y="1904796"/>
                </a:lnTo>
                <a:lnTo>
                  <a:pt x="38100" y="1980996"/>
                </a:lnTo>
                <a:lnTo>
                  <a:pt x="69850" y="1917496"/>
                </a:lnTo>
                <a:lnTo>
                  <a:pt x="76200" y="1904796"/>
                </a:lnTo>
                <a:close/>
              </a:path>
              <a:path w="450850" h="2000885">
                <a:moveTo>
                  <a:pt x="450443" y="76200"/>
                </a:moveTo>
                <a:lnTo>
                  <a:pt x="444093" y="63500"/>
                </a:lnTo>
                <a:lnTo>
                  <a:pt x="412343" y="0"/>
                </a:lnTo>
                <a:lnTo>
                  <a:pt x="374243" y="76200"/>
                </a:lnTo>
                <a:lnTo>
                  <a:pt x="399643" y="76200"/>
                </a:lnTo>
                <a:lnTo>
                  <a:pt x="399643" y="2000643"/>
                </a:lnTo>
                <a:lnTo>
                  <a:pt x="425043" y="2000643"/>
                </a:lnTo>
                <a:lnTo>
                  <a:pt x="425043" y="76200"/>
                </a:lnTo>
                <a:lnTo>
                  <a:pt x="450443" y="7620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0419" y="5534799"/>
            <a:ext cx="1605280" cy="369570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15" dirty="0">
                <a:latin typeface="Calibri"/>
                <a:cs typeface="Calibri"/>
              </a:rPr>
              <a:t>Physical </a:t>
            </a:r>
            <a:r>
              <a:rPr sz="1800" spc="-5" dirty="0">
                <a:latin typeface="Calibri"/>
                <a:cs typeface="Calibri"/>
              </a:rPr>
              <a:t>Device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58637" y="2913164"/>
            <a:ext cx="2668905" cy="2621915"/>
            <a:chOff x="1858637" y="2913164"/>
            <a:chExt cx="2668905" cy="2621915"/>
          </a:xfrm>
        </p:grpSpPr>
        <p:sp>
          <p:nvSpPr>
            <p:cNvPr id="11" name="object 11"/>
            <p:cNvSpPr/>
            <p:nvPr/>
          </p:nvSpPr>
          <p:spPr>
            <a:xfrm>
              <a:off x="3325380" y="4938712"/>
              <a:ext cx="444500" cy="596265"/>
            </a:xfrm>
            <a:custGeom>
              <a:avLst/>
              <a:gdLst/>
              <a:ahLst/>
              <a:cxnLst/>
              <a:rect l="l" t="t" r="r" b="b"/>
              <a:pathLst>
                <a:path w="444500" h="596264">
                  <a:moveTo>
                    <a:pt x="76200" y="519887"/>
                  </a:moveTo>
                  <a:lnTo>
                    <a:pt x="50787" y="519887"/>
                  </a:lnTo>
                  <a:lnTo>
                    <a:pt x="50787" y="0"/>
                  </a:lnTo>
                  <a:lnTo>
                    <a:pt x="25387" y="0"/>
                  </a:lnTo>
                  <a:lnTo>
                    <a:pt x="25387" y="519887"/>
                  </a:lnTo>
                  <a:lnTo>
                    <a:pt x="0" y="519887"/>
                  </a:lnTo>
                  <a:lnTo>
                    <a:pt x="38100" y="596087"/>
                  </a:lnTo>
                  <a:lnTo>
                    <a:pt x="69850" y="532587"/>
                  </a:lnTo>
                  <a:lnTo>
                    <a:pt x="76200" y="519887"/>
                  </a:lnTo>
                  <a:close/>
                </a:path>
                <a:path w="444500" h="596264">
                  <a:moveTo>
                    <a:pt x="444182" y="76200"/>
                  </a:moveTo>
                  <a:lnTo>
                    <a:pt x="437832" y="63500"/>
                  </a:lnTo>
                  <a:lnTo>
                    <a:pt x="406082" y="0"/>
                  </a:lnTo>
                  <a:lnTo>
                    <a:pt x="367982" y="76200"/>
                  </a:lnTo>
                  <a:lnTo>
                    <a:pt x="393382" y="76200"/>
                  </a:lnTo>
                  <a:lnTo>
                    <a:pt x="393382" y="596099"/>
                  </a:lnTo>
                  <a:lnTo>
                    <a:pt x="418782" y="596099"/>
                  </a:lnTo>
                  <a:lnTo>
                    <a:pt x="418782" y="76200"/>
                  </a:lnTo>
                  <a:lnTo>
                    <a:pt x="444182" y="762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58637" y="2913164"/>
              <a:ext cx="2668905" cy="369570"/>
            </a:xfrm>
            <a:custGeom>
              <a:avLst/>
              <a:gdLst/>
              <a:ahLst/>
              <a:cxnLst/>
              <a:rect l="l" t="t" r="r" b="b"/>
              <a:pathLst>
                <a:path w="2668904" h="369570">
                  <a:moveTo>
                    <a:pt x="2668615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2668615" y="369332"/>
                  </a:lnTo>
                  <a:lnTo>
                    <a:pt x="2668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58637" y="2913164"/>
            <a:ext cx="2668905" cy="369570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0"/>
              </a:spcBef>
            </a:pPr>
            <a:r>
              <a:rPr sz="1800" spc="-5" dirty="0">
                <a:latin typeface="Calibri"/>
                <a:cs typeface="Calibri"/>
              </a:rPr>
              <a:t>Device File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0070C0"/>
                </a:solidFill>
                <a:latin typeface="Calibri"/>
                <a:cs typeface="Calibri"/>
              </a:rPr>
              <a:t>/dev/&lt;name&gt;</a:t>
            </a:r>
            <a:r>
              <a:rPr sz="1800" spc="-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49955" y="2428665"/>
            <a:ext cx="2873375" cy="2794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1800" spc="-5" dirty="0">
                <a:latin typeface="Calibri"/>
                <a:cs typeface="Calibri"/>
              </a:rPr>
              <a:t>Open, </a:t>
            </a:r>
            <a:r>
              <a:rPr sz="1800" spc="-10" dirty="0">
                <a:latin typeface="Calibri"/>
                <a:cs typeface="Calibri"/>
              </a:rPr>
              <a:t>Read, </a:t>
            </a:r>
            <a:r>
              <a:rPr sz="1800" spc="-15" dirty="0">
                <a:latin typeface="Calibri"/>
                <a:cs typeface="Calibri"/>
              </a:rPr>
              <a:t>Write, </a:t>
            </a:r>
            <a:r>
              <a:rPr sz="1800" spc="-5" dirty="0">
                <a:latin typeface="Calibri"/>
                <a:cs typeface="Calibri"/>
              </a:rPr>
              <a:t>Close,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4174" y="3388867"/>
            <a:ext cx="142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File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39954" y="2932176"/>
            <a:ext cx="3046730" cy="132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700" b="1" spc="-5" dirty="0">
                <a:solidFill>
                  <a:srgbClr val="FF0000"/>
                </a:solidFill>
                <a:latin typeface="Calibri"/>
                <a:cs typeface="Calibri"/>
              </a:rPr>
              <a:t>mknod </a:t>
            </a:r>
            <a:r>
              <a:rPr sz="1700" b="1" dirty="0">
                <a:solidFill>
                  <a:srgbClr val="FF0000"/>
                </a:solidFill>
                <a:latin typeface="Calibri"/>
                <a:cs typeface="Calibri"/>
              </a:rPr>
              <a:t>–m </a:t>
            </a:r>
            <a:r>
              <a:rPr sz="1700" b="1" spc="-5" dirty="0">
                <a:solidFill>
                  <a:srgbClr val="FF0000"/>
                </a:solidFill>
                <a:latin typeface="Calibri"/>
                <a:cs typeface="Calibri"/>
              </a:rPr>
              <a:t>&lt;permission&gt;</a:t>
            </a:r>
            <a:endParaRPr sz="1700">
              <a:latin typeface="Calibri"/>
              <a:cs typeface="Calibri"/>
            </a:endParaRPr>
          </a:p>
          <a:p>
            <a:pPr marL="1025525">
              <a:lnSpc>
                <a:spcPts val="2030"/>
              </a:lnSpc>
            </a:pPr>
            <a:r>
              <a:rPr sz="1700" b="1" spc="-10" dirty="0">
                <a:solidFill>
                  <a:srgbClr val="FF0000"/>
                </a:solidFill>
                <a:latin typeface="Calibri"/>
                <a:cs typeface="Calibri"/>
              </a:rPr>
              <a:t>&lt;device_file_location&gt;</a:t>
            </a:r>
            <a:endParaRPr sz="1700">
              <a:latin typeface="Calibri"/>
              <a:cs typeface="Calibri"/>
            </a:endParaRPr>
          </a:p>
          <a:p>
            <a:pPr marL="1025525">
              <a:lnSpc>
                <a:spcPts val="2030"/>
              </a:lnSpc>
              <a:spcBef>
                <a:spcPts val="45"/>
              </a:spcBef>
            </a:pPr>
            <a:r>
              <a:rPr sz="1700" b="1" spc="-5" dirty="0">
                <a:solidFill>
                  <a:srgbClr val="FF0000"/>
                </a:solidFill>
                <a:latin typeface="Calibri"/>
                <a:cs typeface="Calibri"/>
              </a:rPr>
              <a:t>&lt;type of</a:t>
            </a:r>
            <a:r>
              <a:rPr sz="1700" b="1" spc="-10" dirty="0">
                <a:solidFill>
                  <a:srgbClr val="FF0000"/>
                </a:solidFill>
                <a:latin typeface="Calibri"/>
                <a:cs typeface="Calibri"/>
              </a:rPr>
              <a:t> driver&gt;</a:t>
            </a:r>
            <a:endParaRPr sz="1700">
              <a:latin typeface="Calibri"/>
              <a:cs typeface="Calibri"/>
            </a:endParaRPr>
          </a:p>
          <a:p>
            <a:pPr marL="1025525">
              <a:lnSpc>
                <a:spcPts val="2030"/>
              </a:lnSpc>
            </a:pPr>
            <a:r>
              <a:rPr sz="1700" b="1" spc="-5" dirty="0">
                <a:solidFill>
                  <a:srgbClr val="FF0000"/>
                </a:solidFill>
                <a:latin typeface="Calibri"/>
                <a:cs typeface="Calibri"/>
              </a:rPr>
              <a:t>&lt;major</a:t>
            </a:r>
            <a:r>
              <a:rPr sz="17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alibri"/>
                <a:cs typeface="Calibri"/>
              </a:rPr>
              <a:t>number&gt;</a:t>
            </a:r>
            <a:endParaRPr sz="1700">
              <a:latin typeface="Calibri"/>
              <a:cs typeface="Calibri"/>
            </a:endParaRPr>
          </a:p>
          <a:p>
            <a:pPr marL="1025525">
              <a:lnSpc>
                <a:spcPct val="100000"/>
              </a:lnSpc>
              <a:spcBef>
                <a:spcPts val="50"/>
              </a:spcBef>
            </a:pPr>
            <a:r>
              <a:rPr sz="1700" b="1" spc="-5" dirty="0">
                <a:solidFill>
                  <a:srgbClr val="FF0000"/>
                </a:solidFill>
                <a:latin typeface="Calibri"/>
                <a:cs typeface="Calibri"/>
              </a:rPr>
              <a:t>&lt;minor</a:t>
            </a:r>
            <a:r>
              <a:rPr sz="1700" b="1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alibri"/>
                <a:cs typeface="Calibri"/>
              </a:rPr>
              <a:t>number&gt;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9911" y="4573470"/>
            <a:ext cx="1821814" cy="369570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i="1" spc="-5" dirty="0">
                <a:latin typeface="Calibri"/>
                <a:cs typeface="Calibri"/>
              </a:rPr>
              <a:t>&lt;major&gt;:&lt;minor&gt;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75257" y="3821683"/>
            <a:ext cx="1266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Device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Driver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55740" y="4569372"/>
            <a:ext cx="976630" cy="369570"/>
          </a:xfrm>
          <a:prstGeom prst="rect">
            <a:avLst/>
          </a:prstGeom>
          <a:ln w="12700">
            <a:solidFill>
              <a:srgbClr val="5B9BD5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800" i="1" spc="-5" dirty="0">
                <a:latin typeface="Calibri"/>
                <a:cs typeface="Calibri"/>
              </a:rPr>
              <a:t>&lt;minor&gt;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13000" y="4191412"/>
            <a:ext cx="1605280" cy="872490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643255">
              <a:lnSpc>
                <a:spcPct val="100000"/>
              </a:lnSpc>
              <a:spcBef>
                <a:spcPts val="380"/>
              </a:spcBef>
            </a:pPr>
            <a:r>
              <a:rPr sz="1800" i="1" spc="-5" dirty="0">
                <a:latin typeface="Calibri"/>
                <a:cs typeface="Calibri"/>
              </a:rPr>
              <a:t>&lt;name&gt;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01189" y="4716265"/>
            <a:ext cx="955040" cy="76200"/>
          </a:xfrm>
          <a:custGeom>
            <a:avLst/>
            <a:gdLst/>
            <a:ahLst/>
            <a:cxnLst/>
            <a:rect l="l" t="t" r="r" b="b"/>
            <a:pathLst>
              <a:path w="955039" h="76200">
                <a:moveTo>
                  <a:pt x="929428" y="25345"/>
                </a:moveTo>
                <a:lnTo>
                  <a:pt x="890996" y="25345"/>
                </a:lnTo>
                <a:lnTo>
                  <a:pt x="891105" y="50745"/>
                </a:lnTo>
                <a:lnTo>
                  <a:pt x="878406" y="50799"/>
                </a:lnTo>
                <a:lnTo>
                  <a:pt x="878516" y="76198"/>
                </a:lnTo>
                <a:lnTo>
                  <a:pt x="954551" y="37772"/>
                </a:lnTo>
                <a:lnTo>
                  <a:pt x="929428" y="25345"/>
                </a:lnTo>
                <a:close/>
              </a:path>
              <a:path w="955039" h="76200">
                <a:moveTo>
                  <a:pt x="878297" y="25399"/>
                </a:moveTo>
                <a:lnTo>
                  <a:pt x="0" y="29171"/>
                </a:lnTo>
                <a:lnTo>
                  <a:pt x="109" y="54570"/>
                </a:lnTo>
                <a:lnTo>
                  <a:pt x="878406" y="50799"/>
                </a:lnTo>
                <a:lnTo>
                  <a:pt x="878297" y="25399"/>
                </a:lnTo>
                <a:close/>
              </a:path>
              <a:path w="955039" h="76200">
                <a:moveTo>
                  <a:pt x="890996" y="25345"/>
                </a:moveTo>
                <a:lnTo>
                  <a:pt x="878297" y="25399"/>
                </a:lnTo>
                <a:lnTo>
                  <a:pt x="878406" y="50799"/>
                </a:lnTo>
                <a:lnTo>
                  <a:pt x="891105" y="50745"/>
                </a:lnTo>
                <a:lnTo>
                  <a:pt x="890996" y="25345"/>
                </a:lnTo>
                <a:close/>
              </a:path>
              <a:path w="955039" h="76200">
                <a:moveTo>
                  <a:pt x="878188" y="0"/>
                </a:moveTo>
                <a:lnTo>
                  <a:pt x="878297" y="25399"/>
                </a:lnTo>
                <a:lnTo>
                  <a:pt x="929428" y="25345"/>
                </a:lnTo>
                <a:lnTo>
                  <a:pt x="878188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4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7499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30" dirty="0"/>
              <a:t>PA</a:t>
            </a:r>
            <a:r>
              <a:rPr sz="3300" spc="-85" dirty="0"/>
              <a:t> </a:t>
            </a:r>
            <a:r>
              <a:rPr sz="3300" dirty="0"/>
              <a:t>2</a:t>
            </a:r>
            <a:endParaRPr sz="33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5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735327"/>
            <a:ext cx="7398384" cy="227203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100" spc="-15" dirty="0">
                <a:latin typeface="Calibri"/>
                <a:cs typeface="Calibri"/>
              </a:rPr>
              <a:t>Create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5" dirty="0">
                <a:latin typeface="Calibri"/>
                <a:cs typeface="Calibri"/>
              </a:rPr>
              <a:t>Device </a:t>
            </a:r>
            <a:r>
              <a:rPr sz="2100" spc="-10" dirty="0">
                <a:latin typeface="Calibri"/>
                <a:cs typeface="Calibri"/>
              </a:rPr>
              <a:t>Driver </a:t>
            </a:r>
            <a:r>
              <a:rPr sz="2100" spc="-5" dirty="0">
                <a:latin typeface="Calibri"/>
                <a:cs typeface="Calibri"/>
              </a:rPr>
              <a:t>Module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(LKM)</a:t>
            </a:r>
            <a:endParaRPr sz="21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100" spc="-5" dirty="0">
                <a:latin typeface="Calibri"/>
                <a:cs typeface="Calibri"/>
              </a:rPr>
              <a:t>Implement </a:t>
            </a:r>
            <a:r>
              <a:rPr sz="2100" dirty="0">
                <a:latin typeface="Calibri"/>
                <a:cs typeface="Calibri"/>
              </a:rPr>
              <a:t>file </a:t>
            </a:r>
            <a:r>
              <a:rPr sz="2100" spc="-10" dirty="0">
                <a:latin typeface="Calibri"/>
                <a:cs typeface="Calibri"/>
              </a:rPr>
              <a:t>operations </a:t>
            </a:r>
            <a:r>
              <a:rPr sz="2100" dirty="0">
                <a:latin typeface="Calibri"/>
                <a:cs typeface="Calibri"/>
              </a:rPr>
              <a:t>(open, seek, </a:t>
            </a:r>
            <a:r>
              <a:rPr sz="2100" spc="-10" dirty="0">
                <a:latin typeface="Calibri"/>
                <a:cs typeface="Calibri"/>
              </a:rPr>
              <a:t>read, </a:t>
            </a:r>
            <a:r>
              <a:rPr sz="2100" spc="-5" dirty="0">
                <a:latin typeface="Calibri"/>
                <a:cs typeface="Calibri"/>
              </a:rPr>
              <a:t>write,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release)</a:t>
            </a:r>
            <a:endParaRPr sz="21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100" spc="-25" dirty="0">
                <a:latin typeface="Calibri"/>
                <a:cs typeface="Calibri"/>
              </a:rPr>
              <a:t>Make </a:t>
            </a:r>
            <a:r>
              <a:rPr sz="2100" spc="-5" dirty="0">
                <a:latin typeface="Calibri"/>
                <a:cs typeface="Calibri"/>
              </a:rPr>
              <a:t>and </a:t>
            </a:r>
            <a:r>
              <a:rPr sz="2100" dirty="0">
                <a:latin typeface="Calibri"/>
                <a:cs typeface="Calibri"/>
              </a:rPr>
              <a:t>load </a:t>
            </a:r>
            <a:r>
              <a:rPr sz="2100" spc="-5" dirty="0">
                <a:latin typeface="Calibri"/>
                <a:cs typeface="Calibri"/>
              </a:rPr>
              <a:t>the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module</a:t>
            </a:r>
            <a:endParaRPr sz="21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100" spc="-15" dirty="0">
                <a:latin typeface="Calibri"/>
                <a:cs typeface="Calibri"/>
              </a:rPr>
              <a:t>Create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5" dirty="0">
                <a:latin typeface="Calibri"/>
                <a:cs typeface="Calibri"/>
              </a:rPr>
              <a:t>Device File </a:t>
            </a:r>
            <a:r>
              <a:rPr sz="2100" spc="-20" dirty="0">
                <a:latin typeface="Calibri"/>
                <a:cs typeface="Calibri"/>
              </a:rPr>
              <a:t>for </a:t>
            </a:r>
            <a:r>
              <a:rPr sz="2100" spc="-5" dirty="0">
                <a:latin typeface="Calibri"/>
                <a:cs typeface="Calibri"/>
              </a:rPr>
              <a:t>this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Device</a:t>
            </a:r>
            <a:endParaRPr sz="2100">
              <a:latin typeface="Calibri"/>
              <a:cs typeface="Calibri"/>
            </a:endParaRPr>
          </a:p>
          <a:p>
            <a:pPr marL="469900" marR="5080" indent="-457200">
              <a:lnSpc>
                <a:spcPts val="2300"/>
              </a:lnSpc>
              <a:spcBef>
                <a:spcPts val="8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100" spc="-55" dirty="0">
                <a:latin typeface="Calibri"/>
                <a:cs typeface="Calibri"/>
              </a:rPr>
              <a:t>Test </a:t>
            </a:r>
            <a:r>
              <a:rPr sz="2100" spc="-15" dirty="0">
                <a:latin typeface="Calibri"/>
                <a:cs typeface="Calibri"/>
              </a:rPr>
              <a:t>program </a:t>
            </a:r>
            <a:r>
              <a:rPr sz="2100" spc="-10" dirty="0">
                <a:latin typeface="Calibri"/>
                <a:cs typeface="Calibri"/>
              </a:rPr>
              <a:t>that </a:t>
            </a:r>
            <a:r>
              <a:rPr sz="2100" dirty="0">
                <a:latin typeface="Calibri"/>
                <a:cs typeface="Calibri"/>
              </a:rPr>
              <a:t>will </a:t>
            </a:r>
            <a:r>
              <a:rPr sz="2100" spc="-5" dirty="0">
                <a:latin typeface="Calibri"/>
                <a:cs typeface="Calibri"/>
              </a:rPr>
              <a:t>allow </a:t>
            </a:r>
            <a:r>
              <a:rPr sz="2100" spc="-10" dirty="0">
                <a:latin typeface="Calibri"/>
                <a:cs typeface="Calibri"/>
              </a:rPr>
              <a:t>you </a:t>
            </a:r>
            <a:r>
              <a:rPr sz="2100" spc="-15" dirty="0">
                <a:latin typeface="Calibri"/>
                <a:cs typeface="Calibri"/>
              </a:rPr>
              <a:t>to </a:t>
            </a:r>
            <a:r>
              <a:rPr sz="2100" spc="-5" dirty="0">
                <a:latin typeface="Calibri"/>
                <a:cs typeface="Calibri"/>
              </a:rPr>
              <a:t>perform </a:t>
            </a:r>
            <a:r>
              <a:rPr sz="2100" spc="-15" dirty="0">
                <a:latin typeface="Calibri"/>
                <a:cs typeface="Calibri"/>
              </a:rPr>
              <a:t>different </a:t>
            </a:r>
            <a:r>
              <a:rPr sz="2100" spc="-10" dirty="0">
                <a:latin typeface="Calibri"/>
                <a:cs typeface="Calibri"/>
              </a:rPr>
              <a:t>operations  </a:t>
            </a:r>
            <a:r>
              <a:rPr sz="2100" dirty="0">
                <a:latin typeface="Calibri"/>
                <a:cs typeface="Calibri"/>
              </a:rPr>
              <a:t>on </a:t>
            </a:r>
            <a:r>
              <a:rPr sz="2100" spc="-5" dirty="0">
                <a:latin typeface="Calibri"/>
                <a:cs typeface="Calibri"/>
              </a:rPr>
              <a:t>the </a:t>
            </a:r>
            <a:r>
              <a:rPr sz="2100" spc="-15" dirty="0">
                <a:latin typeface="Calibri"/>
                <a:cs typeface="Calibri"/>
              </a:rPr>
              <a:t>test </a:t>
            </a:r>
            <a:r>
              <a:rPr sz="2100" spc="-5" dirty="0">
                <a:latin typeface="Calibri"/>
                <a:cs typeface="Calibri"/>
              </a:rPr>
              <a:t>file.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65208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Creating </a:t>
            </a:r>
            <a:r>
              <a:rPr sz="3300" spc="-10" dirty="0"/>
              <a:t>Device </a:t>
            </a:r>
            <a:r>
              <a:rPr sz="3300" spc="-5" dirty="0"/>
              <a:t>File </a:t>
            </a:r>
            <a:r>
              <a:rPr sz="3300" spc="-25" dirty="0"/>
              <a:t>for </a:t>
            </a:r>
            <a:r>
              <a:rPr sz="3300" dirty="0"/>
              <a:t>a </a:t>
            </a:r>
            <a:r>
              <a:rPr sz="3300" spc="-10" dirty="0"/>
              <a:t>Device Driver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808479"/>
            <a:ext cx="7680959" cy="141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10"/>
              </a:lnSpc>
              <a:spcBef>
                <a:spcPts val="100"/>
              </a:spcBef>
            </a:pPr>
            <a:r>
              <a:rPr sz="2100" spc="-5" dirty="0">
                <a:solidFill>
                  <a:srgbClr val="0070C0"/>
                </a:solidFill>
                <a:latin typeface="Calibri"/>
                <a:cs typeface="Calibri"/>
              </a:rPr>
              <a:t>sudo mknod -m </a:t>
            </a:r>
            <a:r>
              <a:rPr sz="2100" dirty="0">
                <a:solidFill>
                  <a:srgbClr val="0070C0"/>
                </a:solidFill>
                <a:latin typeface="Calibri"/>
                <a:cs typeface="Calibri"/>
              </a:rPr>
              <a:t>&lt;permission&gt; </a:t>
            </a:r>
            <a:r>
              <a:rPr sz="2100" spc="-5" dirty="0">
                <a:solidFill>
                  <a:srgbClr val="0070C0"/>
                </a:solidFill>
                <a:latin typeface="Calibri"/>
                <a:cs typeface="Calibri"/>
              </a:rPr>
              <a:t>&lt;device_file_location&gt;</a:t>
            </a:r>
            <a:r>
              <a:rPr sz="2100" spc="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0070C0"/>
                </a:solidFill>
                <a:latin typeface="Calibri"/>
                <a:cs typeface="Calibri"/>
              </a:rPr>
              <a:t>&lt;type_of_driver&gt;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10"/>
              </a:lnSpc>
            </a:pPr>
            <a:r>
              <a:rPr sz="2100" spc="-5" dirty="0">
                <a:solidFill>
                  <a:srgbClr val="0070C0"/>
                </a:solidFill>
                <a:latin typeface="Calibri"/>
                <a:cs typeface="Calibri"/>
              </a:rPr>
              <a:t>&lt;major_number&gt;</a:t>
            </a:r>
            <a:r>
              <a:rPr sz="21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100" spc="-5" dirty="0">
                <a:solidFill>
                  <a:srgbClr val="0070C0"/>
                </a:solidFill>
                <a:latin typeface="Calibri"/>
                <a:cs typeface="Calibri"/>
              </a:rPr>
              <a:t>&lt;minor_number&gt;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latin typeface="Calibri"/>
                <a:cs typeface="Calibri"/>
              </a:rPr>
              <a:t>Ex. sudo mknod -m 777 </a:t>
            </a:r>
            <a:r>
              <a:rPr sz="2100" spc="-10" dirty="0">
                <a:latin typeface="Calibri"/>
                <a:cs typeface="Calibri"/>
              </a:rPr>
              <a:t>/dev/simple_character_device </a:t>
            </a:r>
            <a:r>
              <a:rPr sz="2100" dirty="0">
                <a:latin typeface="Calibri"/>
                <a:cs typeface="Calibri"/>
              </a:rPr>
              <a:t>c </a:t>
            </a:r>
            <a:r>
              <a:rPr sz="2100" spc="-5" dirty="0">
                <a:latin typeface="Calibri"/>
                <a:cs typeface="Calibri"/>
              </a:rPr>
              <a:t>240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0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8408" y="3998976"/>
            <a:ext cx="7367016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6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90" y="711200"/>
            <a:ext cx="51720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35" dirty="0">
                <a:latin typeface="Calibri Light"/>
                <a:cs typeface="Calibri Light"/>
              </a:rPr>
              <a:t>System </a:t>
            </a:r>
            <a:r>
              <a:rPr sz="3300" b="0" spc="-10" dirty="0">
                <a:latin typeface="Calibri Light"/>
                <a:cs typeface="Calibri Light"/>
              </a:rPr>
              <a:t>Device </a:t>
            </a:r>
            <a:r>
              <a:rPr sz="3300" b="0" spc="-5" dirty="0">
                <a:latin typeface="Calibri Light"/>
                <a:cs typeface="Calibri Light"/>
              </a:rPr>
              <a:t>Major</a:t>
            </a:r>
            <a:r>
              <a:rPr sz="3300" b="0" spc="15" dirty="0">
                <a:latin typeface="Calibri Light"/>
                <a:cs typeface="Calibri Light"/>
              </a:rPr>
              <a:t> </a:t>
            </a:r>
            <a:r>
              <a:rPr sz="3300" b="0" spc="-15" dirty="0">
                <a:latin typeface="Calibri Light"/>
                <a:cs typeface="Calibri Light"/>
              </a:rPr>
              <a:t>Numbers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390" y="1439671"/>
            <a:ext cx="69043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u="sng" dirty="0">
                <a:solidFill>
                  <a:srgbClr val="2E75B6"/>
                </a:solidFill>
                <a:uFill>
                  <a:solidFill>
                    <a:srgbClr val="2E75B6"/>
                  </a:solidFill>
                </a:uFill>
                <a:latin typeface="Calibri"/>
                <a:cs typeface="Calibri"/>
              </a:rPr>
              <a:t>vim</a:t>
            </a:r>
            <a:r>
              <a:rPr sz="2100" u="sng" spc="-20" dirty="0">
                <a:solidFill>
                  <a:srgbClr val="2E75B6"/>
                </a:solidFill>
                <a:uFill>
                  <a:solidFill>
                    <a:srgbClr val="2E75B6"/>
                  </a:solidFill>
                </a:uFill>
                <a:latin typeface="Calibri"/>
                <a:cs typeface="Calibri"/>
              </a:rPr>
              <a:t> </a:t>
            </a:r>
            <a:r>
              <a:rPr sz="2100" u="sng" spc="-10" dirty="0">
                <a:solidFill>
                  <a:srgbClr val="2E75B6"/>
                </a:solidFill>
                <a:uFill>
                  <a:solidFill>
                    <a:srgbClr val="2E75B6"/>
                  </a:solidFill>
                </a:uFill>
                <a:latin typeface="Calibri"/>
                <a:cs typeface="Calibri"/>
              </a:rPr>
              <a:t>/home/kernel/linux-hwe-4.15.0/include/uapi/linux/major.h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73223" y="1990344"/>
            <a:ext cx="4895087" cy="3941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7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485647"/>
            <a:ext cx="45516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Documentation </a:t>
            </a:r>
            <a:r>
              <a:rPr sz="3300" spc="-25" dirty="0"/>
              <a:t>for</a:t>
            </a:r>
            <a:r>
              <a:rPr sz="3300" spc="-10" dirty="0"/>
              <a:t> devices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707390" y="1509776"/>
            <a:ext cx="7374890" cy="9874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360"/>
              </a:spcBef>
            </a:pPr>
            <a:r>
              <a:rPr sz="2100" spc="-5" dirty="0">
                <a:latin typeface="Calibri"/>
                <a:cs typeface="Calibri"/>
              </a:rPr>
              <a:t>See </a:t>
            </a:r>
            <a:r>
              <a:rPr sz="2100" spc="-10" dirty="0">
                <a:latin typeface="Calibri"/>
                <a:cs typeface="Calibri"/>
              </a:rPr>
              <a:t>Documentation/admin-guide/devices.txt </a:t>
            </a:r>
            <a:r>
              <a:rPr sz="2100" spc="-5" dirty="0">
                <a:latin typeface="Calibri"/>
                <a:cs typeface="Calibri"/>
              </a:rPr>
              <a:t>-&gt; </a:t>
            </a:r>
            <a:r>
              <a:rPr sz="2100" spc="-10" dirty="0">
                <a:latin typeface="Calibri"/>
                <a:cs typeface="Calibri"/>
              </a:rPr>
              <a:t>Current </a:t>
            </a:r>
            <a:r>
              <a:rPr sz="2100" spc="-5" dirty="0">
                <a:latin typeface="Calibri"/>
                <a:cs typeface="Calibri"/>
              </a:rPr>
              <a:t>devices and  major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numbers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800" dirty="0">
                <a:solidFill>
                  <a:srgbClr val="2E75B6"/>
                </a:solidFill>
                <a:latin typeface="Corbel"/>
                <a:cs typeface="Corbel"/>
              </a:rPr>
              <a:t>vim</a:t>
            </a:r>
            <a:r>
              <a:rPr sz="1800" spc="5" dirty="0">
                <a:solidFill>
                  <a:srgbClr val="2E75B6"/>
                </a:solidFill>
                <a:latin typeface="Corbel"/>
                <a:cs typeface="Corbel"/>
              </a:rPr>
              <a:t> </a:t>
            </a:r>
            <a:r>
              <a:rPr sz="1800" spc="-5" dirty="0">
                <a:solidFill>
                  <a:srgbClr val="2E75B6"/>
                </a:solidFill>
                <a:latin typeface="Corbel"/>
                <a:cs typeface="Corbel"/>
              </a:rPr>
              <a:t>/home/kernel/linux-hwe-4.15.0/Documentation/admin-guide/devices.txt</a:t>
            </a:r>
            <a:endParaRPr sz="1800">
              <a:latin typeface="Corbel"/>
              <a:cs typeface="Corbe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111" y="2852927"/>
            <a:ext cx="4767072" cy="2542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8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310388"/>
            <a:ext cx="2921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Courier New"/>
                <a:cs typeface="Courier New"/>
              </a:rPr>
              <a:t>/dev</a:t>
            </a:r>
            <a:r>
              <a:rPr sz="3600" b="0" spc="-1410" dirty="0">
                <a:latin typeface="Courier New"/>
                <a:cs typeface="Courier New"/>
              </a:rPr>
              <a:t> </a:t>
            </a:r>
            <a:r>
              <a:rPr sz="3600" spc="-15" dirty="0"/>
              <a:t>Directory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463" y="3049523"/>
            <a:ext cx="2480945" cy="27933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5" dirty="0">
                <a:latin typeface="Calibri"/>
                <a:cs typeface="Calibri"/>
              </a:rPr>
              <a:t>Device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Type</a:t>
            </a:r>
            <a:endParaRPr sz="20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5" dirty="0">
                <a:latin typeface="Calibri"/>
                <a:cs typeface="Calibri"/>
              </a:rPr>
              <a:t>Permissions</a:t>
            </a:r>
            <a:endParaRPr sz="20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5" dirty="0">
                <a:latin typeface="Calibri"/>
                <a:cs typeface="Calibri"/>
              </a:rPr>
              <a:t>Owner</a:t>
            </a:r>
            <a:endParaRPr sz="20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10" dirty="0">
                <a:latin typeface="Calibri"/>
                <a:cs typeface="Calibri"/>
              </a:rPr>
              <a:t>Group</a:t>
            </a:r>
            <a:endParaRPr sz="20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5" dirty="0">
                <a:latin typeface="Calibri"/>
                <a:cs typeface="Calibri"/>
              </a:rPr>
              <a:t>Major Device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Number</a:t>
            </a:r>
            <a:endParaRPr sz="20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5" dirty="0">
                <a:latin typeface="Calibri"/>
                <a:cs typeface="Calibri"/>
              </a:rPr>
              <a:t>Minor Device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Number</a:t>
            </a:r>
            <a:endParaRPr sz="20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5" dirty="0">
                <a:latin typeface="Calibri"/>
                <a:cs typeface="Calibri"/>
              </a:rPr>
              <a:t>Timestamp</a:t>
            </a:r>
            <a:endParaRPr sz="20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5" dirty="0">
                <a:latin typeface="Calibri"/>
                <a:cs typeface="Calibri"/>
              </a:rPr>
              <a:t>Device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Name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69586" y="1199948"/>
            <a:ext cx="6330315" cy="1662430"/>
            <a:chOff x="1169586" y="1199948"/>
            <a:chExt cx="6330315" cy="1662430"/>
          </a:xfrm>
        </p:grpSpPr>
        <p:sp>
          <p:nvSpPr>
            <p:cNvPr id="5" name="object 5"/>
            <p:cNvSpPr/>
            <p:nvPr/>
          </p:nvSpPr>
          <p:spPr>
            <a:xfrm>
              <a:off x="1179575" y="1210056"/>
              <a:ext cx="6309360" cy="16398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5936" y="1206298"/>
              <a:ext cx="6317615" cy="1649730"/>
            </a:xfrm>
            <a:custGeom>
              <a:avLst/>
              <a:gdLst/>
              <a:ahLst/>
              <a:cxnLst/>
              <a:rect l="l" t="t" r="r" b="b"/>
              <a:pathLst>
                <a:path w="6317615" h="1649730">
                  <a:moveTo>
                    <a:pt x="0" y="0"/>
                  </a:moveTo>
                  <a:lnTo>
                    <a:pt x="6317063" y="0"/>
                  </a:lnTo>
                  <a:lnTo>
                    <a:pt x="6317063" y="1649272"/>
                  </a:lnTo>
                  <a:lnTo>
                    <a:pt x="0" y="16492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pc="-5" dirty="0"/>
              <a:t>CSCI </a:t>
            </a:r>
            <a:r>
              <a:rPr spc="-10" dirty="0"/>
              <a:t>3753 </a:t>
            </a:r>
            <a:r>
              <a:rPr spc="-5" dirty="0"/>
              <a:t>Fall</a:t>
            </a:r>
            <a:r>
              <a:rPr spc="-65" dirty="0"/>
              <a:t> </a:t>
            </a:r>
            <a:r>
              <a:rPr spc="-10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70240" y="6449957"/>
            <a:ext cx="191770" cy="1651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900" dirty="0">
                <a:solidFill>
                  <a:srgbClr val="898989"/>
                </a:solidFill>
                <a:latin typeface="Calibri"/>
                <a:cs typeface="Calibri"/>
              </a:rPr>
              <a:t>9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1273</Words>
  <Application>Microsoft Office PowerPoint</Application>
  <PresentationFormat>On-screen Show (4:3)</PresentationFormat>
  <Paragraphs>235</Paragraphs>
  <Slides>31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Corbel</vt:lpstr>
      <vt:lpstr>Courier New</vt:lpstr>
      <vt:lpstr>Times New Roman</vt:lpstr>
      <vt:lpstr>Verdana</vt:lpstr>
      <vt:lpstr>Wingdings</vt:lpstr>
      <vt:lpstr>Office Theme</vt:lpstr>
      <vt:lpstr>CSCI-3753: Operating Systems  Fall 2019</vt:lpstr>
      <vt:lpstr>Programming Assignment 2</vt:lpstr>
      <vt:lpstr>LKM – Quick Recap</vt:lpstr>
      <vt:lpstr>PA2 – Character Device Driver</vt:lpstr>
      <vt:lpstr>PA 2</vt:lpstr>
      <vt:lpstr>Creating Device File for a Device Driver</vt:lpstr>
      <vt:lpstr>PowerPoint Presentation</vt:lpstr>
      <vt:lpstr>Documentation for devices</vt:lpstr>
      <vt:lpstr>/dev Directory</vt:lpstr>
      <vt:lpstr>register_chrdev()</vt:lpstr>
      <vt:lpstr>File Operations Data Structure</vt:lpstr>
      <vt:lpstr>File Operations Data Structure</vt:lpstr>
      <vt:lpstr>File Operations Data Structure</vt:lpstr>
      <vt:lpstr>PA2 – Requirements</vt:lpstr>
      <vt:lpstr>Processes and Threads</vt:lpstr>
      <vt:lpstr>What is a process?</vt:lpstr>
      <vt:lpstr>Example of a process</vt:lpstr>
      <vt:lpstr>How does the OS know what a process is  doing?</vt:lpstr>
      <vt:lpstr>Process Control Block</vt:lpstr>
      <vt:lpstr>Process Lifecycle: States</vt:lpstr>
      <vt:lpstr>Process Lifecycle: States</vt:lpstr>
      <vt:lpstr>Processes</vt:lpstr>
      <vt:lpstr>/proc directory</vt:lpstr>
      <vt:lpstr>/proc directory</vt:lpstr>
      <vt:lpstr>/proc directory</vt:lpstr>
      <vt:lpstr>top command</vt:lpstr>
      <vt:lpstr>What if we have multiple CPUs</vt:lpstr>
      <vt:lpstr>What if we have multiple CPUs</vt:lpstr>
      <vt:lpstr>vs Threads</vt:lpstr>
      <vt:lpstr>Process vs Thread</vt:lpstr>
      <vt:lpstr>Week 4 – Checklist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CSCI-3753: Operating Systems  Fall 2019</dc:title>
  <dc:creator>Biljith Thadichi</dc:creator>
  <cp:lastModifiedBy>Biljith Thadichi</cp:lastModifiedBy>
  <cp:revision>1</cp:revision>
  <dcterms:created xsi:type="dcterms:W3CDTF">2020-09-18T00:46:22Z</dcterms:created>
  <dcterms:modified xsi:type="dcterms:W3CDTF">2020-09-18T15:06:25Z</dcterms:modified>
</cp:coreProperties>
</file>